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61" r:id="rId3"/>
    <p:sldId id="256" r:id="rId4"/>
    <p:sldId id="263" r:id="rId5"/>
    <p:sldId id="276" r:id="rId6"/>
    <p:sldId id="273" r:id="rId7"/>
    <p:sldId id="262" r:id="rId8"/>
    <p:sldId id="258" r:id="rId9"/>
    <p:sldId id="265" r:id="rId10"/>
    <p:sldId id="266" r:id="rId11"/>
    <p:sldId id="259" r:id="rId12"/>
    <p:sldId id="264" r:id="rId13"/>
    <p:sldId id="267" r:id="rId14"/>
    <p:sldId id="268" r:id="rId15"/>
    <p:sldId id="274" r:id="rId16"/>
    <p:sldId id="275" r:id="rId17"/>
    <p:sldId id="269" r:id="rId18"/>
    <p:sldId id="271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4FF"/>
    <a:srgbClr val="957CA5"/>
    <a:srgbClr val="4E2B79"/>
    <a:srgbClr val="856B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82"/>
    <p:restoredTop sz="94614"/>
  </p:normalViewPr>
  <p:slideViewPr>
    <p:cSldViewPr snapToGrid="0" snapToObjects="1">
      <p:cViewPr varScale="1">
        <p:scale>
          <a:sx n="81" d="100"/>
          <a:sy n="81" d="100"/>
        </p:scale>
        <p:origin x="9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20613-D643-CD4F-A791-40951C208FA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D92B5-C29B-D74B-B6AD-11DAD00A18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41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 1 -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Introductie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Waar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begint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wetenschap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Vertel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leerlingen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het </a:t>
            </a:r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Hoe?Zo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lessenpakket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D92B5-C29B-D74B-B6AD-11DAD00A18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8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 3 -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Zelfstandige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verwerking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Hoe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maak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goede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onderzoeksvraag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Afronding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eigen </a:t>
            </a:r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onderzoeksvraag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beoordelen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D92B5-C29B-D74B-B6AD-11DAD00A18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62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 4 -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Evaluatie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Waar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ben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jij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nieuwsgierig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naar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Evalueer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D92B5-C29B-D74B-B6AD-11DAD00A18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81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 4 -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Evaluatie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Waar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ben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jij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nieuwsgierig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naar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de les: hang de </a:t>
            </a:r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Hoe?Zo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!-poster 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D92B5-C29B-D74B-B6AD-11DAD00A18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36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 1 -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Introductie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Waar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begint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wetenschap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Laat het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filmpje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‘de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verwarde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wetenschapper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D92B5-C29B-D74B-B6AD-11DAD00A18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17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 1 -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Introductie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Waar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begint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wetenschap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Introduceer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het begrip </a:t>
            </a:r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onderzoeken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D92B5-C29B-D74B-B6AD-11DAD00A18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61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 1 -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Introductie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Waar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begint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wetenschap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Benoem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het </a:t>
            </a:r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doel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de les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D92B5-C29B-D74B-B6AD-11DAD00A18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3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 2 -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Instructie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Wat is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goede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onderzoeksvraag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Laat </a:t>
            </a:r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leerlingen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eigen </a:t>
            </a:r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onderzoeksvraag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bedenken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D92B5-C29B-D74B-B6AD-11DAD00A18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10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 2 -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Instructie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Wat is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goede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onderzoeksvraag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Instructie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wat is </a:t>
            </a:r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goede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onderzoeksvraag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D92B5-C29B-D74B-B6AD-11DAD00A18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22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 2 -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Instructie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Wat is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goede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onderzoeksvraag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Herhaling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Quiz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D92B5-C29B-D74B-B6AD-11DAD00A18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73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 3 -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Zelfstandige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verwerking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Hoe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maak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goede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onderzoeksvraag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Introduceer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vragenchecker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D92B5-C29B-D74B-B6AD-11DAD00A18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8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 3 -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Zelfstandige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verwerking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Hoe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maak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goede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onderzoeksvraag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Zet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leerlingen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het </a:t>
            </a:r>
            <a:r>
              <a:rPr lang="en-GB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D92B5-C29B-D74B-B6AD-11DAD00A18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06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02024-5A6A-9247-8835-A6E73216C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2246081-01EA-3747-8770-F37339618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6E7745-E3B5-954F-B7C9-3CA0438E8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03E6-A7D0-FB4A-99D1-F8EC7DE0B9D8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981A72-DC47-074C-AE3D-F192EE325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5C9E73-4037-034F-B71F-00A1D4F84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0BAC-92E0-E74D-AC8C-75684E0043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9583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B0DC5-F302-F849-A1DE-891F664E1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4D24298-4E62-E047-A31D-707EE0BB62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CFE968-F785-9C45-9BF2-44538CD5D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03E6-A7D0-FB4A-99D1-F8EC7DE0B9D8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902210-4C96-B445-87FD-ADE7A65B1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CF5BBF-7950-5C4A-B5B9-86ABA187B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0BAC-92E0-E74D-AC8C-75684E0043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6778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C26E4EB-734F-774B-847A-F13DFDA69B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FC015B1-8F28-354B-A434-7638C3F34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3606B0-84B2-2440-984A-878D8E6DA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03E6-A7D0-FB4A-99D1-F8EC7DE0B9D8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F472D4-E65A-DF40-A9C6-27B098C8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21861D-7F73-174B-86F2-390E0D0E6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0BAC-92E0-E74D-AC8C-75684E0043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210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8E143-FC51-D44B-98E8-A7E83209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8E94FD-044A-0948-8961-305102357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2B5FA3-AFB1-8D41-A943-197C8FE3A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03E6-A7D0-FB4A-99D1-F8EC7DE0B9D8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A9DE19A-EDCA-1244-A082-065262EA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EB8A63-F81F-3849-8F3C-148929D9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0BAC-92E0-E74D-AC8C-75684E0043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24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DEF471-4602-5440-8F56-3D1722365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223912-3E7D-DB42-8D41-89872E486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BED461-3FBE-F344-A730-F2F8F13BC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03E6-A7D0-FB4A-99D1-F8EC7DE0B9D8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00DE27-443A-1A43-86AA-69808292C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C1470E-6F04-254C-B9DA-F554837B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0BAC-92E0-E74D-AC8C-75684E0043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3631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E843C3-C03B-C140-81FD-A324FAFC8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280C22-2BF5-5A4E-BDD9-17C6330CA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80681FB-4BB8-3D4A-A6EF-01B750110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4ACE7C9-FA4E-1943-A7CD-65A4BA1C2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03E6-A7D0-FB4A-99D1-F8EC7DE0B9D8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B1F7A7E-2355-764E-B274-7AC894710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524D9BE-7E0D-9443-9F77-D6F26CA66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0BAC-92E0-E74D-AC8C-75684E0043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0590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CD9F34-DD5C-2849-B2EB-757EBDEBD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0884BF-8763-7948-9E32-EFD143752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2648E5B-CEF7-474E-ADE8-C3B6483F1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447FB8C-08A2-D947-AC13-34C126FAF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3FC9EBF-4BA8-1B4E-9450-283BDE7283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2C23D56-1A2D-6E47-B46A-C7E24ED21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03E6-A7D0-FB4A-99D1-F8EC7DE0B9D8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2895184-6CF7-EE40-B8AA-CED5C61B5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ACFB142-6319-FB4F-B0E2-00CB1C79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0BAC-92E0-E74D-AC8C-75684E0043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187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1CA912-BDCE-B84A-84AC-39F4794D4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05E3C57-3E64-CD45-8EBC-4F7BE16D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03E6-A7D0-FB4A-99D1-F8EC7DE0B9D8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C1C71E-589B-6647-9D88-CA154EF0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0C282A4-93DA-EF48-903D-C64C5F41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0BAC-92E0-E74D-AC8C-75684E0043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9011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CF0CA4F-D42B-D644-9F95-5D1F3B977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03E6-A7D0-FB4A-99D1-F8EC7DE0B9D8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B2AFB9E-2CE1-504E-80C7-7FA27A2CA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56896CC-A110-E948-9B70-D56ACCF01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0BAC-92E0-E74D-AC8C-75684E0043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3877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244A82-1265-704F-8E1B-80E1C9965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05EB0B-1D54-744C-864C-1CA86E17A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1140523-1175-0A48-87A0-BE027DD66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F57D6C-2B6F-9B46-9AB5-7C9164E50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03E6-A7D0-FB4A-99D1-F8EC7DE0B9D8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975C5D3-EEFB-F54E-BDD4-8BA205686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48400BE-A4E1-DA47-AB55-ED98230C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0BAC-92E0-E74D-AC8C-75684E0043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3163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DBDC71-EC17-074C-8FCF-E04B55463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5A14075-15AB-1F41-A10E-769CE27B9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50D17F-8A91-6241-9A43-F0F9E69B1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381CBAC-C30A-3F4C-A660-95A4E23C1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03E6-A7D0-FB4A-99D1-F8EC7DE0B9D8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27D5171-502B-C34D-B5C0-3A9C89FEA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501773-664C-994C-B5F1-E0A2E58E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0BAC-92E0-E74D-AC8C-75684E0043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2694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6023A40-D556-6744-9342-27324FA74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E6B781-6FFF-404C-9870-76DE6A465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43569D-E902-174B-934F-3F893E725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03E6-A7D0-FB4A-99D1-F8EC7DE0B9D8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162D9E-781A-CC4F-8BE2-B35CB772A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A0AD5E-0AE7-4644-9F17-16C227362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B0BAC-92E0-E74D-AC8C-75684E0043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693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tiff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QV0DrpjeOkg?feature=oembed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29479B20-A4BF-D14C-9517-D2B9F0397CDF}"/>
              </a:ext>
            </a:extLst>
          </p:cNvPr>
          <p:cNvGrpSpPr/>
          <p:nvPr/>
        </p:nvGrpSpPr>
        <p:grpSpPr>
          <a:xfrm>
            <a:off x="5445002" y="4498485"/>
            <a:ext cx="1262185" cy="646331"/>
            <a:chOff x="6928391" y="4310358"/>
            <a:chExt cx="1262185" cy="646331"/>
          </a:xfrm>
        </p:grpSpPr>
        <p:sp>
          <p:nvSpPr>
            <p:cNvPr id="10" name="Afgeronde rechthoek 9">
              <a:extLst>
                <a:ext uri="{FF2B5EF4-FFF2-40B4-BE49-F238E27FC236}">
                  <a16:creationId xmlns:a16="http://schemas.microsoft.com/office/drawing/2014/main" id="{8472262F-32B1-3642-B098-92F438827010}"/>
                </a:ext>
              </a:extLst>
            </p:cNvPr>
            <p:cNvSpPr/>
            <p:nvPr/>
          </p:nvSpPr>
          <p:spPr>
            <a:xfrm>
              <a:off x="6959338" y="4354717"/>
              <a:ext cx="1200293" cy="567554"/>
            </a:xfrm>
            <a:prstGeom prst="roundRect">
              <a:avLst/>
            </a:prstGeom>
            <a:solidFill>
              <a:schemeClr val="bg1"/>
            </a:solidFill>
            <a:ln w="47625">
              <a:solidFill>
                <a:srgbClr val="4E2B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B36EB487-991C-4C42-B73F-53BD16999DF1}"/>
                </a:ext>
              </a:extLst>
            </p:cNvPr>
            <p:cNvSpPr txBox="1"/>
            <p:nvPr/>
          </p:nvSpPr>
          <p:spPr>
            <a:xfrm>
              <a:off x="6928391" y="4310358"/>
              <a:ext cx="1262185" cy="646331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/>
              <a:r>
                <a:rPr lang="nl-NL" sz="3600" b="1" dirty="0">
                  <a:solidFill>
                    <a:srgbClr val="4E2B79"/>
                  </a:solidFill>
                </a:rPr>
                <a:t>Les 1</a:t>
              </a:r>
            </a:p>
          </p:txBody>
        </p:sp>
      </p:grpSp>
      <p:sp>
        <p:nvSpPr>
          <p:cNvPr id="12" name="Afgeronde rechthoek 11">
            <a:extLst>
              <a:ext uri="{FF2B5EF4-FFF2-40B4-BE49-F238E27FC236}">
                <a16:creationId xmlns:a16="http://schemas.microsoft.com/office/drawing/2014/main" id="{A4D688E7-6B1E-484A-9EE6-07C32219CB61}"/>
              </a:ext>
            </a:extLst>
          </p:cNvPr>
          <p:cNvSpPr/>
          <p:nvPr/>
        </p:nvSpPr>
        <p:spPr>
          <a:xfrm>
            <a:off x="2062038" y="5130378"/>
            <a:ext cx="8061571" cy="589592"/>
          </a:xfrm>
          <a:prstGeom prst="roundRect">
            <a:avLst/>
          </a:prstGeom>
          <a:solidFill>
            <a:srgbClr val="4E2B79"/>
          </a:solidFill>
          <a:ln w="47625">
            <a:noFill/>
            <a:round/>
          </a:ln>
          <a:effectLst>
            <a:outerShdw blurRad="101600" dist="76200" dir="2700000" algn="tl" rotWithShape="0">
              <a:prstClr val="black">
                <a:alpha val="52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E8912CA-A237-164C-BD82-D2EEF3900083}"/>
              </a:ext>
            </a:extLst>
          </p:cNvPr>
          <p:cNvSpPr txBox="1"/>
          <p:nvPr/>
        </p:nvSpPr>
        <p:spPr>
          <a:xfrm>
            <a:off x="1989015" y="5086734"/>
            <a:ext cx="8061571" cy="652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500" dirty="0">
                <a:solidFill>
                  <a:schemeClr val="bg1"/>
                </a:solidFill>
              </a:rPr>
              <a:t>Hoe stel je een goede onderzoeksvraag?</a:t>
            </a:r>
          </a:p>
        </p:txBody>
      </p:sp>
    </p:spTree>
    <p:extLst>
      <p:ext uri="{BB962C8B-B14F-4D97-AF65-F5344CB8AC3E}">
        <p14:creationId xmlns:p14="http://schemas.microsoft.com/office/powerpoint/2010/main" val="980253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31F38241-C8BA-B04F-82DA-9E4E88CF1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" t="3167" r="2780" b="3167"/>
          <a:stretch/>
        </p:blipFill>
        <p:spPr>
          <a:xfrm>
            <a:off x="0" y="667923"/>
            <a:ext cx="4130211" cy="5635900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6C80CFE3-072D-8945-9702-041D010260FF}"/>
              </a:ext>
            </a:extLst>
          </p:cNvPr>
          <p:cNvGrpSpPr/>
          <p:nvPr/>
        </p:nvGrpSpPr>
        <p:grpSpPr>
          <a:xfrm>
            <a:off x="3571874" y="295280"/>
            <a:ext cx="5048251" cy="675852"/>
            <a:chOff x="1989015" y="5086733"/>
            <a:chExt cx="8134594" cy="633237"/>
          </a:xfrm>
        </p:grpSpPr>
        <p:sp>
          <p:nvSpPr>
            <p:cNvPr id="7" name="Afgeronde rechthoek 6">
              <a:extLst>
                <a:ext uri="{FF2B5EF4-FFF2-40B4-BE49-F238E27FC236}">
                  <a16:creationId xmlns:a16="http://schemas.microsoft.com/office/drawing/2014/main" id="{40CA9E5F-AF3A-EA44-A400-0FCF5F0CB45C}"/>
                </a:ext>
              </a:extLst>
            </p:cNvPr>
            <p:cNvSpPr/>
            <p:nvPr/>
          </p:nvSpPr>
          <p:spPr>
            <a:xfrm>
              <a:off x="2062038" y="5130378"/>
              <a:ext cx="8061571" cy="589592"/>
            </a:xfrm>
            <a:prstGeom prst="roundRect">
              <a:avLst/>
            </a:prstGeom>
            <a:solidFill>
              <a:srgbClr val="4E2B79"/>
            </a:solidFill>
            <a:ln w="47625">
              <a:noFill/>
              <a:round/>
            </a:ln>
            <a:effectLst>
              <a:outerShdw blurRad="101600" dist="76200" dir="2700000" algn="tl" rotWithShape="0">
                <a:prstClr val="black">
                  <a:alpha val="52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ECFDF60E-6CF1-974D-9696-965F0A58A417}"/>
                </a:ext>
              </a:extLst>
            </p:cNvPr>
            <p:cNvSpPr txBox="1"/>
            <p:nvPr/>
          </p:nvSpPr>
          <p:spPr>
            <a:xfrm>
              <a:off x="1989015" y="5086733"/>
              <a:ext cx="8061572" cy="591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500" dirty="0">
                  <a:solidFill>
                    <a:schemeClr val="bg1"/>
                  </a:solidFill>
                </a:rPr>
                <a:t>Feit / Mening</a:t>
              </a:r>
            </a:p>
          </p:txBody>
        </p:sp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1DBB6908-D64C-094D-B25C-63E5D9A66DEF}"/>
              </a:ext>
            </a:extLst>
          </p:cNvPr>
          <p:cNvSpPr txBox="1"/>
          <p:nvPr/>
        </p:nvSpPr>
        <p:spPr>
          <a:xfrm>
            <a:off x="4690215" y="2021767"/>
            <a:ext cx="61637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strike="sngStrike" dirty="0">
                <a:solidFill>
                  <a:srgbClr val="957CA5"/>
                </a:solidFill>
              </a:rPr>
              <a:t>Waarom is rood de mooiste kleur?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FDD25F3-3C42-C345-81E7-8DD8EDCF21DD}"/>
              </a:ext>
            </a:extLst>
          </p:cNvPr>
          <p:cNvSpPr txBox="1"/>
          <p:nvPr/>
        </p:nvSpPr>
        <p:spPr>
          <a:xfrm>
            <a:off x="4690215" y="3661515"/>
            <a:ext cx="65701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rgbClr val="4E2B79"/>
                </a:solidFill>
              </a:rPr>
              <a:t>Hoeveel mensen in de klas vinden rood de mooiste kleur?</a:t>
            </a:r>
          </a:p>
        </p:txBody>
      </p:sp>
      <p:pic>
        <p:nvPicPr>
          <p:cNvPr id="10" name="Afbeelding 1">
            <a:extLst>
              <a:ext uri="{FF2B5EF4-FFF2-40B4-BE49-F238E27FC236}">
                <a16:creationId xmlns:a16="http://schemas.microsoft.com/office/drawing/2014/main" id="{F1360177-BB32-8442-8C07-85532E05C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377" y="3916666"/>
            <a:ext cx="888744" cy="81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65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1DBB6908-D64C-094D-B25C-63E5D9A66DEF}"/>
              </a:ext>
            </a:extLst>
          </p:cNvPr>
          <p:cNvSpPr txBox="1"/>
          <p:nvPr/>
        </p:nvSpPr>
        <p:spPr>
          <a:xfrm>
            <a:off x="4690215" y="2021767"/>
            <a:ext cx="6163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rgbClr val="4E2B79"/>
                </a:solidFill>
              </a:rPr>
              <a:t>Hoeveel zandkorrels liggen er in de Sahara?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8133D4A-9211-2A44-A8E3-EC0D377AC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56" y="656493"/>
            <a:ext cx="4255197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84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8133D4A-9211-2A44-A8E3-EC0D377AC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56" y="656493"/>
            <a:ext cx="4255197" cy="566928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1FDD25F3-3C42-C345-81E7-8DD8EDCF21DD}"/>
              </a:ext>
            </a:extLst>
          </p:cNvPr>
          <p:cNvSpPr txBox="1"/>
          <p:nvPr/>
        </p:nvSpPr>
        <p:spPr>
          <a:xfrm>
            <a:off x="4690215" y="3661515"/>
            <a:ext cx="65701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rgbClr val="4E2B79"/>
                </a:solidFill>
              </a:rPr>
              <a:t>Waarom groeien er geen paardenbloemen in de Sahara?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9D27A769-FA4A-504E-A6A8-02D2EE84D2B2}"/>
              </a:ext>
            </a:extLst>
          </p:cNvPr>
          <p:cNvGrpSpPr/>
          <p:nvPr/>
        </p:nvGrpSpPr>
        <p:grpSpPr>
          <a:xfrm>
            <a:off x="3571874" y="295283"/>
            <a:ext cx="5048251" cy="675845"/>
            <a:chOff x="1989016" y="5086739"/>
            <a:chExt cx="8134593" cy="633231"/>
          </a:xfrm>
        </p:grpSpPr>
        <p:sp>
          <p:nvSpPr>
            <p:cNvPr id="11" name="Afgeronde rechthoek 10">
              <a:extLst>
                <a:ext uri="{FF2B5EF4-FFF2-40B4-BE49-F238E27FC236}">
                  <a16:creationId xmlns:a16="http://schemas.microsoft.com/office/drawing/2014/main" id="{FB4EA613-9277-D243-AB16-50A5A9707076}"/>
                </a:ext>
              </a:extLst>
            </p:cNvPr>
            <p:cNvSpPr/>
            <p:nvPr/>
          </p:nvSpPr>
          <p:spPr>
            <a:xfrm>
              <a:off x="2062038" y="5130378"/>
              <a:ext cx="8061571" cy="589592"/>
            </a:xfrm>
            <a:prstGeom prst="roundRect">
              <a:avLst/>
            </a:prstGeom>
            <a:solidFill>
              <a:srgbClr val="4E2B79"/>
            </a:solidFill>
            <a:ln w="47625">
              <a:noFill/>
              <a:round/>
            </a:ln>
            <a:effectLst>
              <a:outerShdw blurRad="101600" dist="76200" dir="2700000" algn="tl" rotWithShape="0">
                <a:prstClr val="black">
                  <a:alpha val="52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CB18A742-D30A-5C44-9CC1-9D5FAE435877}"/>
                </a:ext>
              </a:extLst>
            </p:cNvPr>
            <p:cNvSpPr txBox="1"/>
            <p:nvPr/>
          </p:nvSpPr>
          <p:spPr>
            <a:xfrm>
              <a:off x="1989016" y="5086739"/>
              <a:ext cx="8061572" cy="591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500" dirty="0">
                  <a:solidFill>
                    <a:schemeClr val="bg1"/>
                  </a:solidFill>
                </a:rPr>
                <a:t>Te groot / Te klein</a:t>
              </a:r>
            </a:p>
          </p:txBody>
        </p:sp>
      </p:grpSp>
      <p:sp>
        <p:nvSpPr>
          <p:cNvPr id="15" name="Tekstvak 11">
            <a:extLst>
              <a:ext uri="{FF2B5EF4-FFF2-40B4-BE49-F238E27FC236}">
                <a16:creationId xmlns:a16="http://schemas.microsoft.com/office/drawing/2014/main" id="{570F041C-6D7F-794A-89F4-7508A515F18E}"/>
              </a:ext>
            </a:extLst>
          </p:cNvPr>
          <p:cNvSpPr txBox="1"/>
          <p:nvPr/>
        </p:nvSpPr>
        <p:spPr>
          <a:xfrm>
            <a:off x="4701645" y="2021767"/>
            <a:ext cx="61637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strike="sngStrike" dirty="0">
                <a:solidFill>
                  <a:srgbClr val="957CA5"/>
                </a:solidFill>
              </a:rPr>
              <a:t>Hoeveel zandkorrels liggen er in de Sahara?</a:t>
            </a:r>
          </a:p>
        </p:txBody>
      </p:sp>
      <p:pic>
        <p:nvPicPr>
          <p:cNvPr id="16" name="Afbeelding 1">
            <a:extLst>
              <a:ext uri="{FF2B5EF4-FFF2-40B4-BE49-F238E27FC236}">
                <a16:creationId xmlns:a16="http://schemas.microsoft.com/office/drawing/2014/main" id="{778FF7A5-4874-8C4E-8429-AEBC8C520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377" y="3916666"/>
            <a:ext cx="888744" cy="81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45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13F1B1E-86C1-254B-977B-577858B8F80D}"/>
              </a:ext>
            </a:extLst>
          </p:cNvPr>
          <p:cNvGrpSpPr/>
          <p:nvPr/>
        </p:nvGrpSpPr>
        <p:grpSpPr>
          <a:xfrm>
            <a:off x="4705898" y="2957451"/>
            <a:ext cx="5002934" cy="636044"/>
            <a:chOff x="7058024" y="1597281"/>
            <a:chExt cx="5002934" cy="636044"/>
          </a:xfrm>
        </p:grpSpPr>
        <p:sp>
          <p:nvSpPr>
            <p:cNvPr id="4" name="Afgeronde rechthoek 6">
              <a:extLst>
                <a:ext uri="{FF2B5EF4-FFF2-40B4-BE49-F238E27FC236}">
                  <a16:creationId xmlns:a16="http://schemas.microsoft.com/office/drawing/2014/main" id="{253BC77D-337A-4541-A86A-067067B62206}"/>
                </a:ext>
              </a:extLst>
            </p:cNvPr>
            <p:cNvSpPr/>
            <p:nvPr/>
          </p:nvSpPr>
          <p:spPr>
            <a:xfrm>
              <a:off x="7550467" y="1597281"/>
              <a:ext cx="4018049" cy="629269"/>
            </a:xfrm>
            <a:prstGeom prst="roundRect">
              <a:avLst/>
            </a:prstGeom>
            <a:solidFill>
              <a:srgbClr val="4E2B79"/>
            </a:solidFill>
            <a:ln w="47625">
              <a:noFill/>
              <a:round/>
            </a:ln>
            <a:effectLst>
              <a:outerShdw blurRad="101600" dist="76200" dir="2700000" algn="tl" rotWithShape="0">
                <a:prstClr val="black">
                  <a:alpha val="52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" name="Tekstvak 7">
              <a:extLst>
                <a:ext uri="{FF2B5EF4-FFF2-40B4-BE49-F238E27FC236}">
                  <a16:creationId xmlns:a16="http://schemas.microsoft.com/office/drawing/2014/main" id="{C90E1581-717C-7C4C-AD32-5A6EDD205AEB}"/>
                </a:ext>
              </a:extLst>
            </p:cNvPr>
            <p:cNvSpPr txBox="1"/>
            <p:nvPr/>
          </p:nvSpPr>
          <p:spPr>
            <a:xfrm>
              <a:off x="7058024" y="1602383"/>
              <a:ext cx="500293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500" dirty="0">
                  <a:solidFill>
                    <a:schemeClr val="bg1"/>
                  </a:solidFill>
                </a:rPr>
                <a:t>Open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E60BBA-7B71-C34D-B805-96D69E296288}"/>
              </a:ext>
            </a:extLst>
          </p:cNvPr>
          <p:cNvGrpSpPr/>
          <p:nvPr/>
        </p:nvGrpSpPr>
        <p:grpSpPr>
          <a:xfrm>
            <a:off x="4705898" y="3650547"/>
            <a:ext cx="5002934" cy="630942"/>
            <a:chOff x="7058024" y="2290377"/>
            <a:chExt cx="5002934" cy="630942"/>
          </a:xfrm>
        </p:grpSpPr>
        <p:sp>
          <p:nvSpPr>
            <p:cNvPr id="6" name="Afgeronde rechthoek 6">
              <a:extLst>
                <a:ext uri="{FF2B5EF4-FFF2-40B4-BE49-F238E27FC236}">
                  <a16:creationId xmlns:a16="http://schemas.microsoft.com/office/drawing/2014/main" id="{09F67CD8-2F7C-EB48-B362-BBDF6745578E}"/>
                </a:ext>
              </a:extLst>
            </p:cNvPr>
            <p:cNvSpPr/>
            <p:nvPr/>
          </p:nvSpPr>
          <p:spPr>
            <a:xfrm>
              <a:off x="7550467" y="2292050"/>
              <a:ext cx="4018049" cy="629269"/>
            </a:xfrm>
            <a:prstGeom prst="roundRect">
              <a:avLst/>
            </a:prstGeom>
            <a:solidFill>
              <a:srgbClr val="4E2B79"/>
            </a:solidFill>
            <a:ln w="47625">
              <a:noFill/>
              <a:round/>
            </a:ln>
            <a:effectLst>
              <a:outerShdw blurRad="101600" dist="76200" dir="2700000" algn="tl" rotWithShape="0">
                <a:prstClr val="black">
                  <a:alpha val="52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" name="Tekstvak 7">
              <a:extLst>
                <a:ext uri="{FF2B5EF4-FFF2-40B4-BE49-F238E27FC236}">
                  <a16:creationId xmlns:a16="http://schemas.microsoft.com/office/drawing/2014/main" id="{FBB68C15-23A9-BB40-AE8C-8AFB41B904B3}"/>
                </a:ext>
              </a:extLst>
            </p:cNvPr>
            <p:cNvSpPr txBox="1"/>
            <p:nvPr/>
          </p:nvSpPr>
          <p:spPr>
            <a:xfrm>
              <a:off x="7058024" y="2290377"/>
              <a:ext cx="500293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500" dirty="0">
                  <a:solidFill>
                    <a:schemeClr val="bg1"/>
                  </a:solidFill>
                </a:rPr>
                <a:t>Feitelijk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E16AF4-E699-AE49-9B8F-F17D317B0F4D}"/>
              </a:ext>
            </a:extLst>
          </p:cNvPr>
          <p:cNvGrpSpPr/>
          <p:nvPr/>
        </p:nvGrpSpPr>
        <p:grpSpPr>
          <a:xfrm>
            <a:off x="4705898" y="4340214"/>
            <a:ext cx="5002934" cy="630942"/>
            <a:chOff x="7058024" y="2980044"/>
            <a:chExt cx="5002934" cy="630942"/>
          </a:xfrm>
        </p:grpSpPr>
        <p:sp>
          <p:nvSpPr>
            <p:cNvPr id="8" name="Afgeronde rechthoek 6">
              <a:extLst>
                <a:ext uri="{FF2B5EF4-FFF2-40B4-BE49-F238E27FC236}">
                  <a16:creationId xmlns:a16="http://schemas.microsoft.com/office/drawing/2014/main" id="{EACB2B4C-8596-784F-A923-D483402AF4DC}"/>
                </a:ext>
              </a:extLst>
            </p:cNvPr>
            <p:cNvSpPr/>
            <p:nvPr/>
          </p:nvSpPr>
          <p:spPr>
            <a:xfrm>
              <a:off x="7550467" y="2980044"/>
              <a:ext cx="4018049" cy="629269"/>
            </a:xfrm>
            <a:prstGeom prst="roundRect">
              <a:avLst/>
            </a:prstGeom>
            <a:solidFill>
              <a:srgbClr val="4E2B79"/>
            </a:solidFill>
            <a:ln w="47625">
              <a:noFill/>
              <a:round/>
            </a:ln>
            <a:effectLst>
              <a:outerShdw blurRad="101600" dist="76200" dir="2700000" algn="tl" rotWithShape="0">
                <a:prstClr val="black">
                  <a:alpha val="52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" name="Tekstvak 7">
              <a:extLst>
                <a:ext uri="{FF2B5EF4-FFF2-40B4-BE49-F238E27FC236}">
                  <a16:creationId xmlns:a16="http://schemas.microsoft.com/office/drawing/2014/main" id="{1A29FFFE-1F7C-BE40-906A-BD9CD3B2DF13}"/>
                </a:ext>
              </a:extLst>
            </p:cNvPr>
            <p:cNvSpPr txBox="1"/>
            <p:nvPr/>
          </p:nvSpPr>
          <p:spPr>
            <a:xfrm>
              <a:off x="7058024" y="2980044"/>
              <a:ext cx="500293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500" dirty="0">
                  <a:solidFill>
                    <a:schemeClr val="bg1"/>
                  </a:solidFill>
                </a:rPr>
                <a:t>Niet te groot/te klein</a:t>
              </a:r>
            </a:p>
          </p:txBody>
        </p:sp>
      </p:grpSp>
      <p:sp>
        <p:nvSpPr>
          <p:cNvPr id="10" name="Tekstvak 11">
            <a:extLst>
              <a:ext uri="{FF2B5EF4-FFF2-40B4-BE49-F238E27FC236}">
                <a16:creationId xmlns:a16="http://schemas.microsoft.com/office/drawing/2014/main" id="{9FFE5A90-DCA3-9B49-88CF-023E70017D9D}"/>
              </a:ext>
            </a:extLst>
          </p:cNvPr>
          <p:cNvSpPr txBox="1"/>
          <p:nvPr/>
        </p:nvSpPr>
        <p:spPr>
          <a:xfrm>
            <a:off x="1430550" y="949028"/>
            <a:ext cx="61637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rgbClr val="4E2B79"/>
                </a:solidFill>
              </a:rPr>
              <a:t>Dus een goede onderzoeksvraag is…</a:t>
            </a:r>
          </a:p>
        </p:txBody>
      </p:sp>
      <p:sp>
        <p:nvSpPr>
          <p:cNvPr id="12" name="Afgeronde rechthoek 6">
            <a:extLst>
              <a:ext uri="{FF2B5EF4-FFF2-40B4-BE49-F238E27FC236}">
                <a16:creationId xmlns:a16="http://schemas.microsoft.com/office/drawing/2014/main" id="{9C4CC501-6190-C545-AA2C-C8126D4E41CE}"/>
              </a:ext>
            </a:extLst>
          </p:cNvPr>
          <p:cNvSpPr/>
          <p:nvPr/>
        </p:nvSpPr>
        <p:spPr>
          <a:xfrm>
            <a:off x="0" y="2300813"/>
            <a:ext cx="12212107" cy="102316"/>
          </a:xfrm>
          <a:prstGeom prst="roundRect">
            <a:avLst/>
          </a:prstGeom>
          <a:solidFill>
            <a:srgbClr val="4E2B79"/>
          </a:solidFill>
          <a:ln w="47625">
            <a:noFill/>
            <a:round/>
          </a:ln>
          <a:effectLst>
            <a:outerShdw blurRad="101600" dist="76200" dir="2700000" algn="tl" rotWithShape="0">
              <a:prstClr val="black">
                <a:alpha val="52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Afbeelding 3">
            <a:extLst>
              <a:ext uri="{FF2B5EF4-FFF2-40B4-BE49-F238E27FC236}">
                <a16:creationId xmlns:a16="http://schemas.microsoft.com/office/drawing/2014/main" id="{A3DB1219-3391-6646-9D0C-CFCD6D0407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537" b="73796" l="31458" r="67813">
                        <a14:foregroundMark x1="40833" y1="69537" x2="40521" y2="70741"/>
                        <a14:foregroundMark x1="39167" y1="68611" x2="37500" y2="66481"/>
                        <a14:foregroundMark x1="37500" y1="66481" x2="37500" y2="66481"/>
                        <a14:foregroundMark x1="37292" y1="64074" x2="37292" y2="64074"/>
                        <a14:foregroundMark x1="38802" y1="65000" x2="41198" y2="61204"/>
                        <a14:foregroundMark x1="41198" y1="61204" x2="41302" y2="56481"/>
                        <a14:foregroundMark x1="41302" y1="56481" x2="39167" y2="62778"/>
                        <a14:foregroundMark x1="39167" y1="62778" x2="41250" y2="65648"/>
                        <a14:foregroundMark x1="41250" y1="65648" x2="42344" y2="56574"/>
                        <a14:foregroundMark x1="42344" y1="56574" x2="40990" y2="51852"/>
                        <a14:foregroundMark x1="40990" y1="51852" x2="40938" y2="51852"/>
                        <a14:foregroundMark x1="38125" y1="66944" x2="38854" y2="56111"/>
                        <a14:foregroundMark x1="38854" y1="56111" x2="43646" y2="53426"/>
                        <a14:foregroundMark x1="42656" y1="63981" x2="42656" y2="63981"/>
                        <a14:foregroundMark x1="42656" y1="60185" x2="42656" y2="60185"/>
                        <a14:foregroundMark x1="43177" y1="58519" x2="43177" y2="58519"/>
                        <a14:foregroundMark x1="38281" y1="55741" x2="38281" y2="55741"/>
                        <a14:foregroundMark x1="38385" y1="54722" x2="38385" y2="54722"/>
                        <a14:foregroundMark x1="40052" y1="53796" x2="40052" y2="53796"/>
                        <a14:foregroundMark x1="39063" y1="53889" x2="39063" y2="53889"/>
                        <a14:foregroundMark x1="39063" y1="67130" x2="39063" y2="67130"/>
                        <a14:foregroundMark x1="40156" y1="66389" x2="40156" y2="66389"/>
                        <a14:foregroundMark x1="40729" y1="66852" x2="40729" y2="66852"/>
                        <a14:foregroundMark x1="43750" y1="67315" x2="43750" y2="67315"/>
                        <a14:foregroundMark x1="43281" y1="67315" x2="43281" y2="67315"/>
                        <a14:foregroundMark x1="39688" y1="52037" x2="39688" y2="52037"/>
                        <a14:foregroundMark x1="40000" y1="52963" x2="40000" y2="52963"/>
                        <a14:foregroundMark x1="39167" y1="52593" x2="39167" y2="52593"/>
                        <a14:foregroundMark x1="41979" y1="52130" x2="41979" y2="52130"/>
                        <a14:foregroundMark x1="40885" y1="49537" x2="40885" y2="49537"/>
                        <a14:backgroundMark x1="40781" y1="50370" x2="40781" y2="50370"/>
                      </a14:backgroundRemoval>
                    </a14:imgEffect>
                  </a14:imgLayer>
                </a14:imgProps>
              </a:ext>
            </a:extLst>
          </a:blip>
          <a:srcRect l="35990" t="48085" r="53272" b="28111"/>
          <a:stretch/>
        </p:blipFill>
        <p:spPr>
          <a:xfrm>
            <a:off x="1886396" y="2558009"/>
            <a:ext cx="2131383" cy="265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90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0545EA89-DD36-D246-92F7-6F5EDBFAB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1165"/>
            <a:ext cx="4549140" cy="5600738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93211D58-51CD-4A41-A026-C9CDDFF83DDE}"/>
              </a:ext>
            </a:extLst>
          </p:cNvPr>
          <p:cNvSpPr/>
          <p:nvPr/>
        </p:nvSpPr>
        <p:spPr>
          <a:xfrm flipH="1">
            <a:off x="4823460" y="3046095"/>
            <a:ext cx="1036322" cy="765810"/>
          </a:xfrm>
          <a:prstGeom prst="rightArrow">
            <a:avLst/>
          </a:prstGeom>
          <a:solidFill>
            <a:srgbClr val="4E2B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ep 8">
            <a:extLst>
              <a:ext uri="{FF2B5EF4-FFF2-40B4-BE49-F238E27FC236}">
                <a16:creationId xmlns:a16="http://schemas.microsoft.com/office/drawing/2014/main" id="{1E6BE37A-1599-704D-9DF2-67E6921732DC}"/>
              </a:ext>
            </a:extLst>
          </p:cNvPr>
          <p:cNvGrpSpPr/>
          <p:nvPr/>
        </p:nvGrpSpPr>
        <p:grpSpPr>
          <a:xfrm>
            <a:off x="6332220" y="2597858"/>
            <a:ext cx="5048251" cy="1214048"/>
            <a:chOff x="1989015" y="4154510"/>
            <a:chExt cx="8134594" cy="1137497"/>
          </a:xfrm>
        </p:grpSpPr>
        <p:sp>
          <p:nvSpPr>
            <p:cNvPr id="20" name="Afgeronde rechthoek 6">
              <a:extLst>
                <a:ext uri="{FF2B5EF4-FFF2-40B4-BE49-F238E27FC236}">
                  <a16:creationId xmlns:a16="http://schemas.microsoft.com/office/drawing/2014/main" id="{367F4C78-D590-4E47-A8CA-5F48BAB52B1E}"/>
                </a:ext>
              </a:extLst>
            </p:cNvPr>
            <p:cNvSpPr/>
            <p:nvPr/>
          </p:nvSpPr>
          <p:spPr>
            <a:xfrm>
              <a:off x="2062037" y="4702415"/>
              <a:ext cx="8061572" cy="589592"/>
            </a:xfrm>
            <a:prstGeom prst="roundRect">
              <a:avLst/>
            </a:prstGeom>
            <a:solidFill>
              <a:srgbClr val="4E2B79"/>
            </a:solidFill>
            <a:ln w="47625">
              <a:noFill/>
              <a:round/>
            </a:ln>
            <a:effectLst>
              <a:outerShdw blurRad="101600" dist="76200" dir="2700000" algn="tl" rotWithShape="0">
                <a:prstClr val="black">
                  <a:alpha val="52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1" name="Tekstvak 7">
              <a:extLst>
                <a:ext uri="{FF2B5EF4-FFF2-40B4-BE49-F238E27FC236}">
                  <a16:creationId xmlns:a16="http://schemas.microsoft.com/office/drawing/2014/main" id="{9A047EAF-2CE2-2E4D-9934-C612B17140A8}"/>
                </a:ext>
              </a:extLst>
            </p:cNvPr>
            <p:cNvSpPr txBox="1"/>
            <p:nvPr/>
          </p:nvSpPr>
          <p:spPr>
            <a:xfrm>
              <a:off x="1989015" y="4154510"/>
              <a:ext cx="8061572" cy="1095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500" dirty="0">
                  <a:solidFill>
                    <a:srgbClr val="4E2B79"/>
                  </a:solidFill>
                </a:rPr>
                <a:t>Check je vraag met </a:t>
              </a:r>
            </a:p>
            <a:p>
              <a:pPr algn="ctr"/>
              <a:r>
                <a:rPr lang="nl-NL" sz="3500" dirty="0">
                  <a:solidFill>
                    <a:schemeClr val="bg1"/>
                  </a:solidFill>
                </a:rPr>
                <a:t>De Vragenchecker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4702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2750DD-DDD9-EC4F-BAE4-19A730B879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8" r="1882" b="1225"/>
          <a:stretch/>
        </p:blipFill>
        <p:spPr>
          <a:xfrm>
            <a:off x="7604" y="600787"/>
            <a:ext cx="4173262" cy="5897770"/>
          </a:xfrm>
          <a:prstGeom prst="rect">
            <a:avLst/>
          </a:prstGeom>
        </p:spPr>
      </p:pic>
      <p:grpSp>
        <p:nvGrpSpPr>
          <p:cNvPr id="14" name="Groep 9">
            <a:extLst>
              <a:ext uri="{FF2B5EF4-FFF2-40B4-BE49-F238E27FC236}">
                <a16:creationId xmlns:a16="http://schemas.microsoft.com/office/drawing/2014/main" id="{7945060B-9D98-B742-9813-F18A67F840A6}"/>
              </a:ext>
            </a:extLst>
          </p:cNvPr>
          <p:cNvGrpSpPr/>
          <p:nvPr/>
        </p:nvGrpSpPr>
        <p:grpSpPr>
          <a:xfrm>
            <a:off x="3571874" y="295283"/>
            <a:ext cx="5048251" cy="675845"/>
            <a:chOff x="1989016" y="5086739"/>
            <a:chExt cx="8134593" cy="633231"/>
          </a:xfrm>
        </p:grpSpPr>
        <p:sp>
          <p:nvSpPr>
            <p:cNvPr id="15" name="Afgeronde rechthoek 10">
              <a:extLst>
                <a:ext uri="{FF2B5EF4-FFF2-40B4-BE49-F238E27FC236}">
                  <a16:creationId xmlns:a16="http://schemas.microsoft.com/office/drawing/2014/main" id="{66C10123-42EA-8B49-B11D-3064D41BAABD}"/>
                </a:ext>
              </a:extLst>
            </p:cNvPr>
            <p:cNvSpPr/>
            <p:nvPr/>
          </p:nvSpPr>
          <p:spPr>
            <a:xfrm>
              <a:off x="2062038" y="5130378"/>
              <a:ext cx="8061571" cy="589592"/>
            </a:xfrm>
            <a:prstGeom prst="roundRect">
              <a:avLst/>
            </a:prstGeom>
            <a:solidFill>
              <a:srgbClr val="4E2B79"/>
            </a:solidFill>
            <a:ln w="47625">
              <a:noFill/>
              <a:round/>
            </a:ln>
            <a:effectLst>
              <a:outerShdw blurRad="101600" dist="76200" dir="2700000" algn="tl" rotWithShape="0">
                <a:prstClr val="black">
                  <a:alpha val="52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6" name="Tekstvak 12">
              <a:extLst>
                <a:ext uri="{FF2B5EF4-FFF2-40B4-BE49-F238E27FC236}">
                  <a16:creationId xmlns:a16="http://schemas.microsoft.com/office/drawing/2014/main" id="{F01F8851-AEF4-D342-9B7B-5C48BA85B1A6}"/>
                </a:ext>
              </a:extLst>
            </p:cNvPr>
            <p:cNvSpPr txBox="1"/>
            <p:nvPr/>
          </p:nvSpPr>
          <p:spPr>
            <a:xfrm>
              <a:off x="1989016" y="5086739"/>
              <a:ext cx="8061572" cy="591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500" dirty="0">
                  <a:solidFill>
                    <a:schemeClr val="bg1"/>
                  </a:solidFill>
                </a:rPr>
                <a:t>Nu jij! Opdracht 1</a:t>
              </a:r>
            </a:p>
          </p:txBody>
        </p:sp>
      </p:grpSp>
      <p:sp>
        <p:nvSpPr>
          <p:cNvPr id="20" name="Tekstvak 11">
            <a:extLst>
              <a:ext uri="{FF2B5EF4-FFF2-40B4-BE49-F238E27FC236}">
                <a16:creationId xmlns:a16="http://schemas.microsoft.com/office/drawing/2014/main" id="{52537149-D036-184C-A81B-20E7314BD9DA}"/>
              </a:ext>
            </a:extLst>
          </p:cNvPr>
          <p:cNvSpPr txBox="1"/>
          <p:nvPr/>
        </p:nvSpPr>
        <p:spPr>
          <a:xfrm>
            <a:off x="5780202" y="1690081"/>
            <a:ext cx="74966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rgbClr val="4E2B79"/>
                </a:solidFill>
              </a:rPr>
              <a:t>Bekijk de vragen op het </a:t>
            </a:r>
          </a:p>
          <a:p>
            <a:r>
              <a:rPr lang="nl-NL" sz="3500" b="1" dirty="0">
                <a:solidFill>
                  <a:srgbClr val="4E2B79"/>
                </a:solidFill>
              </a:rPr>
              <a:t>werkblad</a:t>
            </a:r>
          </a:p>
        </p:txBody>
      </p:sp>
      <p:sp>
        <p:nvSpPr>
          <p:cNvPr id="21" name="Tekstvak 13">
            <a:extLst>
              <a:ext uri="{FF2B5EF4-FFF2-40B4-BE49-F238E27FC236}">
                <a16:creationId xmlns:a16="http://schemas.microsoft.com/office/drawing/2014/main" id="{A9AAC1B8-EC75-5544-B20F-C90AFF4DB807}"/>
              </a:ext>
            </a:extLst>
          </p:cNvPr>
          <p:cNvSpPr txBox="1"/>
          <p:nvPr/>
        </p:nvSpPr>
        <p:spPr>
          <a:xfrm>
            <a:off x="5780202" y="3662892"/>
            <a:ext cx="72056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rgbClr val="4E2B79"/>
                </a:solidFill>
              </a:rPr>
              <a:t>Beoordeel ze met de</a:t>
            </a:r>
          </a:p>
          <a:p>
            <a:r>
              <a:rPr lang="nl-NL" sz="3500" b="1" dirty="0">
                <a:solidFill>
                  <a:srgbClr val="4E2B79"/>
                </a:solidFill>
              </a:rPr>
              <a:t>vragenchecker</a:t>
            </a:r>
          </a:p>
        </p:txBody>
      </p:sp>
      <p:pic>
        <p:nvPicPr>
          <p:cNvPr id="9" name="Graphic 8" descr="Badge: 1 met effen opvulling">
            <a:extLst>
              <a:ext uri="{FF2B5EF4-FFF2-40B4-BE49-F238E27FC236}">
                <a16:creationId xmlns:a16="http://schemas.microsoft.com/office/drawing/2014/main" id="{F1EDA829-77AE-394F-9AA1-9BC76492A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65802" y="1548352"/>
            <a:ext cx="914400" cy="914400"/>
          </a:xfrm>
          <a:prstGeom prst="rect">
            <a:avLst/>
          </a:prstGeom>
        </p:spPr>
      </p:pic>
      <p:pic>
        <p:nvPicPr>
          <p:cNvPr id="10" name="Graphic 9" descr="Badge met effen opvulling">
            <a:extLst>
              <a:ext uri="{FF2B5EF4-FFF2-40B4-BE49-F238E27FC236}">
                <a16:creationId xmlns:a16="http://schemas.microsoft.com/office/drawing/2014/main" id="{EB9F613E-3324-024A-9CA0-A68AF0001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5802" y="35211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2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9">
            <a:extLst>
              <a:ext uri="{FF2B5EF4-FFF2-40B4-BE49-F238E27FC236}">
                <a16:creationId xmlns:a16="http://schemas.microsoft.com/office/drawing/2014/main" id="{7945060B-9D98-B742-9813-F18A67F840A6}"/>
              </a:ext>
            </a:extLst>
          </p:cNvPr>
          <p:cNvGrpSpPr/>
          <p:nvPr/>
        </p:nvGrpSpPr>
        <p:grpSpPr>
          <a:xfrm>
            <a:off x="3571874" y="295287"/>
            <a:ext cx="5048251" cy="675842"/>
            <a:chOff x="1989016" y="5086742"/>
            <a:chExt cx="8134593" cy="633228"/>
          </a:xfrm>
        </p:grpSpPr>
        <p:sp>
          <p:nvSpPr>
            <p:cNvPr id="15" name="Afgeronde rechthoek 10">
              <a:extLst>
                <a:ext uri="{FF2B5EF4-FFF2-40B4-BE49-F238E27FC236}">
                  <a16:creationId xmlns:a16="http://schemas.microsoft.com/office/drawing/2014/main" id="{66C10123-42EA-8B49-B11D-3064D41BAABD}"/>
                </a:ext>
              </a:extLst>
            </p:cNvPr>
            <p:cNvSpPr/>
            <p:nvPr/>
          </p:nvSpPr>
          <p:spPr>
            <a:xfrm>
              <a:off x="2062038" y="5130378"/>
              <a:ext cx="8061571" cy="589592"/>
            </a:xfrm>
            <a:prstGeom prst="roundRect">
              <a:avLst/>
            </a:prstGeom>
            <a:solidFill>
              <a:srgbClr val="4E2B79"/>
            </a:solidFill>
            <a:ln w="47625">
              <a:noFill/>
              <a:round/>
            </a:ln>
            <a:effectLst>
              <a:outerShdw blurRad="101600" dist="76200" dir="2700000" algn="tl" rotWithShape="0">
                <a:prstClr val="black">
                  <a:alpha val="52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6" name="Tekstvak 12">
              <a:extLst>
                <a:ext uri="{FF2B5EF4-FFF2-40B4-BE49-F238E27FC236}">
                  <a16:creationId xmlns:a16="http://schemas.microsoft.com/office/drawing/2014/main" id="{F01F8851-AEF4-D342-9B7B-5C48BA85B1A6}"/>
                </a:ext>
              </a:extLst>
            </p:cNvPr>
            <p:cNvSpPr txBox="1"/>
            <p:nvPr/>
          </p:nvSpPr>
          <p:spPr>
            <a:xfrm>
              <a:off x="1989016" y="5086739"/>
              <a:ext cx="8061572" cy="591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500" dirty="0">
                  <a:solidFill>
                    <a:schemeClr val="bg1"/>
                  </a:solidFill>
                </a:rPr>
                <a:t>Nu jij! Opdracht 2</a:t>
              </a:r>
            </a:p>
          </p:txBody>
        </p:sp>
      </p:grpSp>
      <p:sp>
        <p:nvSpPr>
          <p:cNvPr id="9" name="Tekstvak 11">
            <a:extLst>
              <a:ext uri="{FF2B5EF4-FFF2-40B4-BE49-F238E27FC236}">
                <a16:creationId xmlns:a16="http://schemas.microsoft.com/office/drawing/2014/main" id="{AEEE5800-971D-E040-B589-8AD7AD134159}"/>
              </a:ext>
            </a:extLst>
          </p:cNvPr>
          <p:cNvSpPr txBox="1"/>
          <p:nvPr/>
        </p:nvSpPr>
        <p:spPr>
          <a:xfrm>
            <a:off x="5780202" y="1690081"/>
            <a:ext cx="74966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rgbClr val="4E2B79"/>
                </a:solidFill>
              </a:rPr>
              <a:t>Bekijk je eigen onderzoeksvraag</a:t>
            </a:r>
          </a:p>
        </p:txBody>
      </p:sp>
      <p:sp>
        <p:nvSpPr>
          <p:cNvPr id="10" name="Tekstvak 13">
            <a:extLst>
              <a:ext uri="{FF2B5EF4-FFF2-40B4-BE49-F238E27FC236}">
                <a16:creationId xmlns:a16="http://schemas.microsoft.com/office/drawing/2014/main" id="{38BEA85F-2576-6A4E-BF5A-879515E37FB8}"/>
              </a:ext>
            </a:extLst>
          </p:cNvPr>
          <p:cNvSpPr txBox="1"/>
          <p:nvPr/>
        </p:nvSpPr>
        <p:spPr>
          <a:xfrm>
            <a:off x="5780202" y="3662892"/>
            <a:ext cx="72056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rgbClr val="4E2B79"/>
                </a:solidFill>
              </a:rPr>
              <a:t>Verbeter je onderzoeksvraag</a:t>
            </a:r>
          </a:p>
        </p:txBody>
      </p:sp>
      <p:pic>
        <p:nvPicPr>
          <p:cNvPr id="11" name="Graphic 10" descr="Badge: 1 met effen opvulling">
            <a:extLst>
              <a:ext uri="{FF2B5EF4-FFF2-40B4-BE49-F238E27FC236}">
                <a16:creationId xmlns:a16="http://schemas.microsoft.com/office/drawing/2014/main" id="{0D4FB4F3-D0A9-E64E-B489-9AE845470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65802" y="1548352"/>
            <a:ext cx="914400" cy="914400"/>
          </a:xfrm>
          <a:prstGeom prst="rect">
            <a:avLst/>
          </a:prstGeom>
        </p:spPr>
      </p:pic>
      <p:pic>
        <p:nvPicPr>
          <p:cNvPr id="12" name="Graphic 11" descr="Badge met effen opvulling">
            <a:extLst>
              <a:ext uri="{FF2B5EF4-FFF2-40B4-BE49-F238E27FC236}">
                <a16:creationId xmlns:a16="http://schemas.microsoft.com/office/drawing/2014/main" id="{E28AAA3B-A618-B845-B9B1-CDA58C7E68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65802" y="3521163"/>
            <a:ext cx="9144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5E7B6A-36DB-B846-A1B5-D338491BE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8619" y="1412999"/>
            <a:ext cx="2578572" cy="30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fgeronde rechthoek 10">
            <a:extLst>
              <a:ext uri="{FF2B5EF4-FFF2-40B4-BE49-F238E27FC236}">
                <a16:creationId xmlns:a16="http://schemas.microsoft.com/office/drawing/2014/main" id="{FB4EA613-9277-D243-AB16-50A5A9707076}"/>
              </a:ext>
            </a:extLst>
          </p:cNvPr>
          <p:cNvSpPr/>
          <p:nvPr/>
        </p:nvSpPr>
        <p:spPr>
          <a:xfrm>
            <a:off x="3617191" y="341859"/>
            <a:ext cx="5002934" cy="629269"/>
          </a:xfrm>
          <a:prstGeom prst="roundRect">
            <a:avLst/>
          </a:prstGeom>
          <a:solidFill>
            <a:srgbClr val="4E2B79"/>
          </a:solidFill>
          <a:ln w="47625">
            <a:noFill/>
            <a:round/>
          </a:ln>
          <a:effectLst>
            <a:outerShdw blurRad="101600" dist="76200" dir="2700000" algn="tl" rotWithShape="0">
              <a:prstClr val="black">
                <a:alpha val="52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6" name="Groep 8">
            <a:extLst>
              <a:ext uri="{FF2B5EF4-FFF2-40B4-BE49-F238E27FC236}">
                <a16:creationId xmlns:a16="http://schemas.microsoft.com/office/drawing/2014/main" id="{F569A404-1152-3F48-803F-07D1473B0ADB}"/>
              </a:ext>
            </a:extLst>
          </p:cNvPr>
          <p:cNvGrpSpPr/>
          <p:nvPr/>
        </p:nvGrpSpPr>
        <p:grpSpPr>
          <a:xfrm>
            <a:off x="3571874" y="295280"/>
            <a:ext cx="5048251" cy="675852"/>
            <a:chOff x="1989015" y="5086733"/>
            <a:chExt cx="8134594" cy="633237"/>
          </a:xfrm>
        </p:grpSpPr>
        <p:sp>
          <p:nvSpPr>
            <p:cNvPr id="7" name="Afgeronde rechthoek 6">
              <a:extLst>
                <a:ext uri="{FF2B5EF4-FFF2-40B4-BE49-F238E27FC236}">
                  <a16:creationId xmlns:a16="http://schemas.microsoft.com/office/drawing/2014/main" id="{98E31CA2-8DAE-3148-A4C2-D65C3487D236}"/>
                </a:ext>
              </a:extLst>
            </p:cNvPr>
            <p:cNvSpPr/>
            <p:nvPr/>
          </p:nvSpPr>
          <p:spPr>
            <a:xfrm>
              <a:off x="2062038" y="5130378"/>
              <a:ext cx="8061571" cy="589592"/>
            </a:xfrm>
            <a:prstGeom prst="roundRect">
              <a:avLst/>
            </a:prstGeom>
            <a:solidFill>
              <a:srgbClr val="4E2B79"/>
            </a:solidFill>
            <a:ln w="47625">
              <a:noFill/>
              <a:round/>
            </a:ln>
            <a:effectLst>
              <a:outerShdw blurRad="101600" dist="76200" dir="2700000" algn="tl" rotWithShape="0">
                <a:prstClr val="black">
                  <a:alpha val="52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F9AE0321-7C8F-F441-99E4-B05F82B5824D}"/>
                </a:ext>
              </a:extLst>
            </p:cNvPr>
            <p:cNvSpPr txBox="1"/>
            <p:nvPr/>
          </p:nvSpPr>
          <p:spPr>
            <a:xfrm>
              <a:off x="1989015" y="5086733"/>
              <a:ext cx="8061572" cy="591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500" dirty="0">
                  <a:solidFill>
                    <a:schemeClr val="bg1"/>
                  </a:solidFill>
                </a:rPr>
                <a:t>Wat heb je geleerd?</a:t>
              </a:r>
            </a:p>
          </p:txBody>
        </p:sp>
      </p:grpSp>
      <p:sp>
        <p:nvSpPr>
          <p:cNvPr id="23" name="Afgeronde rechthoek 6">
            <a:extLst>
              <a:ext uri="{FF2B5EF4-FFF2-40B4-BE49-F238E27FC236}">
                <a16:creationId xmlns:a16="http://schemas.microsoft.com/office/drawing/2014/main" id="{33910FB3-F87E-854E-9A61-1CE7781B3458}"/>
              </a:ext>
            </a:extLst>
          </p:cNvPr>
          <p:cNvSpPr/>
          <p:nvPr/>
        </p:nvSpPr>
        <p:spPr>
          <a:xfrm>
            <a:off x="-38593" y="3108110"/>
            <a:ext cx="12230593" cy="664797"/>
          </a:xfrm>
          <a:prstGeom prst="roundRect">
            <a:avLst/>
          </a:prstGeom>
          <a:solidFill>
            <a:srgbClr val="4E2B79"/>
          </a:solidFill>
          <a:ln w="47625">
            <a:noFill/>
            <a:round/>
          </a:ln>
          <a:effectLst>
            <a:outerShdw blurRad="101600" dist="76200" dir="2700000" algn="tl" rotWithShape="0">
              <a:prstClr val="black">
                <a:alpha val="52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Afbeelding 12">
            <a:extLst>
              <a:ext uri="{FF2B5EF4-FFF2-40B4-BE49-F238E27FC236}">
                <a16:creationId xmlns:a16="http://schemas.microsoft.com/office/drawing/2014/main" id="{07A43099-7916-BD48-93F6-6277D75F5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62020">
            <a:off x="4788606" y="1432419"/>
            <a:ext cx="1093441" cy="1093441"/>
          </a:xfrm>
          <a:prstGeom prst="rect">
            <a:avLst/>
          </a:prstGeom>
        </p:spPr>
      </p:pic>
      <p:pic>
        <p:nvPicPr>
          <p:cNvPr id="25" name="Afbeelding 14">
            <a:extLst>
              <a:ext uri="{FF2B5EF4-FFF2-40B4-BE49-F238E27FC236}">
                <a16:creationId xmlns:a16="http://schemas.microsoft.com/office/drawing/2014/main" id="{24483556-CF8C-7A48-88EE-082B7EF4F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561">
            <a:off x="1028541" y="4205503"/>
            <a:ext cx="1093441" cy="1093441"/>
          </a:xfrm>
          <a:prstGeom prst="rect">
            <a:avLst/>
          </a:prstGeom>
        </p:spPr>
      </p:pic>
      <p:pic>
        <p:nvPicPr>
          <p:cNvPr id="26" name="Afbeelding 16">
            <a:extLst>
              <a:ext uri="{FF2B5EF4-FFF2-40B4-BE49-F238E27FC236}">
                <a16:creationId xmlns:a16="http://schemas.microsoft.com/office/drawing/2014/main" id="{C70DD543-3F44-364C-B255-4C5306DA3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3368">
            <a:off x="1603045" y="1658119"/>
            <a:ext cx="1140593" cy="1140593"/>
          </a:xfrm>
          <a:prstGeom prst="rect">
            <a:avLst/>
          </a:prstGeom>
        </p:spPr>
      </p:pic>
      <p:pic>
        <p:nvPicPr>
          <p:cNvPr id="27" name="Afbeelding 17">
            <a:extLst>
              <a:ext uri="{FF2B5EF4-FFF2-40B4-BE49-F238E27FC236}">
                <a16:creationId xmlns:a16="http://schemas.microsoft.com/office/drawing/2014/main" id="{CE45C30C-C9CF-FB42-AF0C-88503C283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120">
            <a:off x="4773670" y="4738105"/>
            <a:ext cx="1093441" cy="1093441"/>
          </a:xfrm>
          <a:prstGeom prst="rect">
            <a:avLst/>
          </a:prstGeom>
        </p:spPr>
      </p:pic>
      <p:pic>
        <p:nvPicPr>
          <p:cNvPr id="28" name="Afbeelding 18">
            <a:extLst>
              <a:ext uri="{FF2B5EF4-FFF2-40B4-BE49-F238E27FC236}">
                <a16:creationId xmlns:a16="http://schemas.microsoft.com/office/drawing/2014/main" id="{84C620B7-3BF1-6443-A7D4-6E69A3B97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9005">
            <a:off x="6736866" y="1681694"/>
            <a:ext cx="1093441" cy="1093441"/>
          </a:xfrm>
          <a:prstGeom prst="rect">
            <a:avLst/>
          </a:prstGeom>
        </p:spPr>
      </p:pic>
      <p:pic>
        <p:nvPicPr>
          <p:cNvPr id="29" name="Afbeelding 21">
            <a:extLst>
              <a:ext uri="{FF2B5EF4-FFF2-40B4-BE49-F238E27FC236}">
                <a16:creationId xmlns:a16="http://schemas.microsoft.com/office/drawing/2014/main" id="{0F7A667E-AABC-EC4F-A492-B1C8710BC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83059">
            <a:off x="8261659" y="4636469"/>
            <a:ext cx="1142404" cy="1142404"/>
          </a:xfrm>
          <a:prstGeom prst="rect">
            <a:avLst/>
          </a:prstGeom>
        </p:spPr>
      </p:pic>
      <p:pic>
        <p:nvPicPr>
          <p:cNvPr id="30" name="Afbeelding 22">
            <a:extLst>
              <a:ext uri="{FF2B5EF4-FFF2-40B4-BE49-F238E27FC236}">
                <a16:creationId xmlns:a16="http://schemas.microsoft.com/office/drawing/2014/main" id="{164B6AD7-58B6-4D4E-A004-86EE808D1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4553" flipV="1">
            <a:off x="10051425" y="1488789"/>
            <a:ext cx="1201691" cy="1201691"/>
          </a:xfrm>
          <a:prstGeom prst="rect">
            <a:avLst/>
          </a:prstGeom>
        </p:spPr>
      </p:pic>
      <p:sp>
        <p:nvSpPr>
          <p:cNvPr id="31" name="Tekstvak 7">
            <a:extLst>
              <a:ext uri="{FF2B5EF4-FFF2-40B4-BE49-F238E27FC236}">
                <a16:creationId xmlns:a16="http://schemas.microsoft.com/office/drawing/2014/main" id="{6B53356F-B4E2-9146-8912-39FCE8C24C60}"/>
              </a:ext>
            </a:extLst>
          </p:cNvPr>
          <p:cNvSpPr txBox="1"/>
          <p:nvPr/>
        </p:nvSpPr>
        <p:spPr>
          <a:xfrm>
            <a:off x="-38593" y="3075057"/>
            <a:ext cx="12269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Wat is jouw onderzoeksvraag?</a:t>
            </a:r>
          </a:p>
        </p:txBody>
      </p:sp>
    </p:spTree>
    <p:extLst>
      <p:ext uri="{BB962C8B-B14F-4D97-AF65-F5344CB8AC3E}">
        <p14:creationId xmlns:p14="http://schemas.microsoft.com/office/powerpoint/2010/main" val="2891485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>
            <a:extLst>
              <a:ext uri="{FF2B5EF4-FFF2-40B4-BE49-F238E27FC236}">
                <a16:creationId xmlns:a16="http://schemas.microsoft.com/office/drawing/2014/main" id="{03AF001F-5EB2-5A4D-84B0-2E05D0AF9677}"/>
              </a:ext>
            </a:extLst>
          </p:cNvPr>
          <p:cNvSpPr/>
          <p:nvPr/>
        </p:nvSpPr>
        <p:spPr>
          <a:xfrm flipH="1">
            <a:off x="4736862" y="4400223"/>
            <a:ext cx="1036322" cy="765810"/>
          </a:xfrm>
          <a:prstGeom prst="rightArrow">
            <a:avLst/>
          </a:prstGeom>
          <a:solidFill>
            <a:srgbClr val="4E2B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ep 8">
            <a:extLst>
              <a:ext uri="{FF2B5EF4-FFF2-40B4-BE49-F238E27FC236}">
                <a16:creationId xmlns:a16="http://schemas.microsoft.com/office/drawing/2014/main" id="{E2F9FB28-17C0-6647-A45E-976EC1EEBAB9}"/>
              </a:ext>
            </a:extLst>
          </p:cNvPr>
          <p:cNvGrpSpPr/>
          <p:nvPr/>
        </p:nvGrpSpPr>
        <p:grpSpPr>
          <a:xfrm>
            <a:off x="6312223" y="1908905"/>
            <a:ext cx="5088245" cy="3108545"/>
            <a:chOff x="2062037" y="2228972"/>
            <a:chExt cx="8199040" cy="2912536"/>
          </a:xfrm>
        </p:grpSpPr>
        <p:sp>
          <p:nvSpPr>
            <p:cNvPr id="9" name="Afgeronde rechthoek 6">
              <a:extLst>
                <a:ext uri="{FF2B5EF4-FFF2-40B4-BE49-F238E27FC236}">
                  <a16:creationId xmlns:a16="http://schemas.microsoft.com/office/drawing/2014/main" id="{7ABAB64C-89A3-C944-A600-9E184936A19E}"/>
                </a:ext>
              </a:extLst>
            </p:cNvPr>
            <p:cNvSpPr/>
            <p:nvPr/>
          </p:nvSpPr>
          <p:spPr>
            <a:xfrm>
              <a:off x="2062037" y="4702415"/>
              <a:ext cx="8061573" cy="439093"/>
            </a:xfrm>
            <a:prstGeom prst="roundRect">
              <a:avLst/>
            </a:prstGeom>
            <a:solidFill>
              <a:srgbClr val="4E2B79"/>
            </a:solidFill>
            <a:ln w="47625">
              <a:noFill/>
              <a:round/>
            </a:ln>
            <a:effectLst>
              <a:outerShdw blurRad="101600" dist="76200" dir="2700000" algn="tl" rotWithShape="0">
                <a:prstClr val="black">
                  <a:alpha val="52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Tekstvak 7">
              <a:extLst>
                <a:ext uri="{FF2B5EF4-FFF2-40B4-BE49-F238E27FC236}">
                  <a16:creationId xmlns:a16="http://schemas.microsoft.com/office/drawing/2014/main" id="{E412722F-29D7-D641-B99D-90C911553259}"/>
                </a:ext>
              </a:extLst>
            </p:cNvPr>
            <p:cNvSpPr txBox="1"/>
            <p:nvPr/>
          </p:nvSpPr>
          <p:spPr>
            <a:xfrm>
              <a:off x="2199505" y="2228972"/>
              <a:ext cx="8061572" cy="2912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dirty="0">
                  <a:solidFill>
                    <a:srgbClr val="4E2B79"/>
                  </a:solidFill>
                </a:rPr>
                <a:t>Kan jij nog meer onderzoeksvragen bedenken? Bedenk ze in de keuken, </a:t>
              </a:r>
            </a:p>
            <a:p>
              <a:pPr algn="ctr"/>
              <a:r>
                <a:rPr lang="nl-NL" sz="2800" dirty="0">
                  <a:solidFill>
                    <a:srgbClr val="4E2B79"/>
                  </a:solidFill>
                </a:rPr>
                <a:t>de tuin, overal!</a:t>
              </a:r>
            </a:p>
            <a:p>
              <a:pPr algn="ctr"/>
              <a:r>
                <a:rPr lang="nl-NL" sz="2800" dirty="0">
                  <a:solidFill>
                    <a:srgbClr val="4E2B79"/>
                  </a:solidFill>
                </a:rPr>
                <a:t> </a:t>
              </a:r>
            </a:p>
            <a:p>
              <a:pPr algn="ctr"/>
              <a:r>
                <a:rPr lang="nl-NL" sz="2800" dirty="0">
                  <a:solidFill>
                    <a:srgbClr val="4E2B79"/>
                  </a:solidFill>
                </a:rPr>
                <a:t>Vul ze in op de </a:t>
              </a:r>
            </a:p>
            <a:p>
              <a:pPr algn="ctr"/>
              <a:r>
                <a:rPr lang="nl-NL" sz="2800" dirty="0" err="1">
                  <a:solidFill>
                    <a:schemeClr val="bg1"/>
                  </a:solidFill>
                </a:rPr>
                <a:t>Hoe?Zo</a:t>
              </a:r>
              <a:r>
                <a:rPr lang="nl-NL" sz="2800" dirty="0">
                  <a:solidFill>
                    <a:schemeClr val="bg1"/>
                  </a:solidFill>
                </a:rPr>
                <a:t>! Poster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EE6C52D-05EB-1D4F-ABF3-CCE812A3E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26145"/>
            <a:ext cx="4283132" cy="6074065"/>
          </a:xfrm>
          <a:prstGeom prst="rect">
            <a:avLst/>
          </a:prstGeom>
        </p:spPr>
      </p:pic>
      <p:pic>
        <p:nvPicPr>
          <p:cNvPr id="16" name="Afbeelding 1">
            <a:extLst>
              <a:ext uri="{FF2B5EF4-FFF2-40B4-BE49-F238E27FC236}">
                <a16:creationId xmlns:a16="http://schemas.microsoft.com/office/drawing/2014/main" id="{75D8CBA5-8A69-AC40-96DE-15DD181E4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7" y="1767826"/>
            <a:ext cx="888744" cy="81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8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6C80CFE3-072D-8945-9702-041D010260FF}"/>
              </a:ext>
            </a:extLst>
          </p:cNvPr>
          <p:cNvGrpSpPr/>
          <p:nvPr/>
        </p:nvGrpSpPr>
        <p:grpSpPr>
          <a:xfrm>
            <a:off x="3084195" y="295325"/>
            <a:ext cx="5778269" cy="1269772"/>
            <a:chOff x="1203184" y="5086781"/>
            <a:chExt cx="9310923" cy="1189709"/>
          </a:xfrm>
        </p:grpSpPr>
        <p:sp>
          <p:nvSpPr>
            <p:cNvPr id="7" name="Afgeronde rechthoek 6">
              <a:extLst>
                <a:ext uri="{FF2B5EF4-FFF2-40B4-BE49-F238E27FC236}">
                  <a16:creationId xmlns:a16="http://schemas.microsoft.com/office/drawing/2014/main" id="{40CA9E5F-AF3A-EA44-A400-0FCF5F0CB45C}"/>
                </a:ext>
              </a:extLst>
            </p:cNvPr>
            <p:cNvSpPr/>
            <p:nvPr/>
          </p:nvSpPr>
          <p:spPr>
            <a:xfrm>
              <a:off x="1203184" y="5086781"/>
              <a:ext cx="9310923" cy="1189709"/>
            </a:xfrm>
            <a:prstGeom prst="roundRect">
              <a:avLst/>
            </a:prstGeom>
            <a:solidFill>
              <a:srgbClr val="4E2B79"/>
            </a:solidFill>
            <a:ln w="47625">
              <a:noFill/>
              <a:round/>
            </a:ln>
            <a:effectLst>
              <a:outerShdw blurRad="101600" dist="76200" dir="2700000" algn="tl" rotWithShape="0">
                <a:prstClr val="black">
                  <a:alpha val="52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ECFDF60E-6CF1-974D-9696-965F0A58A417}"/>
                </a:ext>
              </a:extLst>
            </p:cNvPr>
            <p:cNvSpPr txBox="1"/>
            <p:nvPr/>
          </p:nvSpPr>
          <p:spPr>
            <a:xfrm>
              <a:off x="1461686" y="5133731"/>
              <a:ext cx="9052421" cy="1095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500" dirty="0">
                  <a:solidFill>
                    <a:schemeClr val="bg1"/>
                  </a:solidFill>
                </a:rPr>
                <a:t>Maak kennis met de verwarde wetenschapper…</a:t>
              </a:r>
            </a:p>
          </p:txBody>
        </p:sp>
      </p:grpSp>
      <p:pic>
        <p:nvPicPr>
          <p:cNvPr id="3" name="Onlinemedia 2" title="De verwarde wetenschapper - Les 1">
            <a:hlinkClick r:id="" action="ppaction://media"/>
            <a:extLst>
              <a:ext uri="{FF2B5EF4-FFF2-40B4-BE49-F238E27FC236}">
                <a16:creationId xmlns:a16="http://schemas.microsoft.com/office/drawing/2014/main" id="{6753C7B5-B19D-43D1-B517-06643273DA6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06700" y="1659647"/>
            <a:ext cx="8089407" cy="457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6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6C80CFE3-072D-8945-9702-041D010260FF}"/>
              </a:ext>
            </a:extLst>
          </p:cNvPr>
          <p:cNvGrpSpPr/>
          <p:nvPr/>
        </p:nvGrpSpPr>
        <p:grpSpPr>
          <a:xfrm>
            <a:off x="3571874" y="295280"/>
            <a:ext cx="5048251" cy="675852"/>
            <a:chOff x="1989015" y="5086733"/>
            <a:chExt cx="8134594" cy="633237"/>
          </a:xfrm>
        </p:grpSpPr>
        <p:sp>
          <p:nvSpPr>
            <p:cNvPr id="7" name="Afgeronde rechthoek 6">
              <a:extLst>
                <a:ext uri="{FF2B5EF4-FFF2-40B4-BE49-F238E27FC236}">
                  <a16:creationId xmlns:a16="http://schemas.microsoft.com/office/drawing/2014/main" id="{40CA9E5F-AF3A-EA44-A400-0FCF5F0CB45C}"/>
                </a:ext>
              </a:extLst>
            </p:cNvPr>
            <p:cNvSpPr/>
            <p:nvPr/>
          </p:nvSpPr>
          <p:spPr>
            <a:xfrm>
              <a:off x="2062038" y="5130378"/>
              <a:ext cx="8061571" cy="589592"/>
            </a:xfrm>
            <a:prstGeom prst="roundRect">
              <a:avLst/>
            </a:prstGeom>
            <a:solidFill>
              <a:srgbClr val="4E2B79"/>
            </a:solidFill>
            <a:ln w="47625">
              <a:noFill/>
              <a:round/>
            </a:ln>
            <a:effectLst>
              <a:outerShdw blurRad="101600" dist="76200" dir="2700000" algn="tl" rotWithShape="0">
                <a:prstClr val="black">
                  <a:alpha val="52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ECFDF60E-6CF1-974D-9696-965F0A58A417}"/>
                </a:ext>
              </a:extLst>
            </p:cNvPr>
            <p:cNvSpPr txBox="1"/>
            <p:nvPr/>
          </p:nvSpPr>
          <p:spPr>
            <a:xfrm>
              <a:off x="1989015" y="5086733"/>
              <a:ext cx="8061572" cy="591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500" dirty="0">
                  <a:solidFill>
                    <a:schemeClr val="bg1"/>
                  </a:solidFill>
                </a:rPr>
                <a:t>De </a:t>
              </a:r>
              <a:r>
                <a:rPr lang="nl-NL" sz="3500" dirty="0" err="1">
                  <a:solidFill>
                    <a:schemeClr val="bg1"/>
                  </a:solidFill>
                </a:rPr>
                <a:t>onderzoekscyclus</a:t>
              </a:r>
              <a:endParaRPr lang="nl-NL" sz="3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DCBDD7E-563B-2545-8848-950E0A21BD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353"/>
          <a:stretch/>
        </p:blipFill>
        <p:spPr>
          <a:xfrm>
            <a:off x="641267" y="1977389"/>
            <a:ext cx="10909465" cy="31432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D4BA3B-D932-124D-A02F-52BCC0F14164}"/>
              </a:ext>
            </a:extLst>
          </p:cNvPr>
          <p:cNvSpPr/>
          <p:nvPr/>
        </p:nvSpPr>
        <p:spPr>
          <a:xfrm>
            <a:off x="881293" y="2297431"/>
            <a:ext cx="2280291" cy="2280291"/>
          </a:xfrm>
          <a:prstGeom prst="rect">
            <a:avLst/>
          </a:prstGeom>
          <a:noFill/>
          <a:ln w="76200">
            <a:solidFill>
              <a:srgbClr val="4E2B7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5BD31AE-D3A9-6548-9CFE-37F367283559}"/>
              </a:ext>
            </a:extLst>
          </p:cNvPr>
          <p:cNvSpPr txBox="1"/>
          <p:nvPr/>
        </p:nvSpPr>
        <p:spPr>
          <a:xfrm>
            <a:off x="1404005" y="1657913"/>
            <a:ext cx="616373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rgbClr val="4E2B79"/>
                </a:solidFill>
              </a:rPr>
              <a:t>Les 1</a:t>
            </a:r>
          </a:p>
        </p:txBody>
      </p:sp>
    </p:spTree>
    <p:extLst>
      <p:ext uri="{BB962C8B-B14F-4D97-AF65-F5344CB8AC3E}">
        <p14:creationId xmlns:p14="http://schemas.microsoft.com/office/powerpoint/2010/main" val="3762127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9">
            <a:extLst>
              <a:ext uri="{FF2B5EF4-FFF2-40B4-BE49-F238E27FC236}">
                <a16:creationId xmlns:a16="http://schemas.microsoft.com/office/drawing/2014/main" id="{A35C5A4B-3ACA-1C49-975C-9279377E700D}"/>
              </a:ext>
            </a:extLst>
          </p:cNvPr>
          <p:cNvGrpSpPr/>
          <p:nvPr/>
        </p:nvGrpSpPr>
        <p:grpSpPr>
          <a:xfrm>
            <a:off x="3571874" y="295283"/>
            <a:ext cx="5048251" cy="675845"/>
            <a:chOff x="1989016" y="5086739"/>
            <a:chExt cx="8134593" cy="633231"/>
          </a:xfrm>
        </p:grpSpPr>
        <p:sp>
          <p:nvSpPr>
            <p:cNvPr id="6" name="Afgeronde rechthoek 10">
              <a:extLst>
                <a:ext uri="{FF2B5EF4-FFF2-40B4-BE49-F238E27FC236}">
                  <a16:creationId xmlns:a16="http://schemas.microsoft.com/office/drawing/2014/main" id="{6C0145A8-2030-384B-86B0-E4F54D417780}"/>
                </a:ext>
              </a:extLst>
            </p:cNvPr>
            <p:cNvSpPr/>
            <p:nvPr/>
          </p:nvSpPr>
          <p:spPr>
            <a:xfrm>
              <a:off x="2062038" y="5130378"/>
              <a:ext cx="8061571" cy="589592"/>
            </a:xfrm>
            <a:prstGeom prst="roundRect">
              <a:avLst/>
            </a:prstGeom>
            <a:solidFill>
              <a:srgbClr val="4E2B79"/>
            </a:solidFill>
            <a:ln w="47625">
              <a:noFill/>
              <a:round/>
            </a:ln>
            <a:effectLst>
              <a:outerShdw blurRad="101600" dist="76200" dir="2700000" algn="tl" rotWithShape="0">
                <a:prstClr val="black">
                  <a:alpha val="52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Tekstvak 12">
              <a:extLst>
                <a:ext uri="{FF2B5EF4-FFF2-40B4-BE49-F238E27FC236}">
                  <a16:creationId xmlns:a16="http://schemas.microsoft.com/office/drawing/2014/main" id="{7C76645C-44CE-F04A-A424-49D6372B6574}"/>
                </a:ext>
              </a:extLst>
            </p:cNvPr>
            <p:cNvSpPr txBox="1"/>
            <p:nvPr/>
          </p:nvSpPr>
          <p:spPr>
            <a:xfrm>
              <a:off x="1989016" y="5086739"/>
              <a:ext cx="8061572" cy="591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500" dirty="0">
                  <a:solidFill>
                    <a:schemeClr val="bg1"/>
                  </a:solidFill>
                </a:rPr>
                <a:t>Wat gaan we doen?</a:t>
              </a:r>
            </a:p>
          </p:txBody>
        </p:sp>
      </p:grpSp>
      <p:sp>
        <p:nvSpPr>
          <p:cNvPr id="13" name="Tekstvak 11">
            <a:extLst>
              <a:ext uri="{FF2B5EF4-FFF2-40B4-BE49-F238E27FC236}">
                <a16:creationId xmlns:a16="http://schemas.microsoft.com/office/drawing/2014/main" id="{F8F8F8C5-41C5-8742-A886-F6CA83370292}"/>
              </a:ext>
            </a:extLst>
          </p:cNvPr>
          <p:cNvSpPr txBox="1"/>
          <p:nvPr/>
        </p:nvSpPr>
        <p:spPr>
          <a:xfrm>
            <a:off x="6028268" y="1548352"/>
            <a:ext cx="61637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rgbClr val="4E2B79"/>
                </a:solidFill>
              </a:rPr>
              <a:t>Onze eigen onderzoeksvraag bedenken!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0324F-8D36-514C-9854-59DDCC80F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9376" y="2941041"/>
            <a:ext cx="1699366" cy="1965600"/>
          </a:xfrm>
          <a:prstGeom prst="rect">
            <a:avLst/>
          </a:prstGeom>
        </p:spPr>
      </p:pic>
      <p:pic>
        <p:nvPicPr>
          <p:cNvPr id="16" name="Graphic 15" descr="Badge: 1 met effen opvulling">
            <a:extLst>
              <a:ext uri="{FF2B5EF4-FFF2-40B4-BE49-F238E27FC236}">
                <a16:creationId xmlns:a16="http://schemas.microsoft.com/office/drawing/2014/main" id="{D5CBCF88-FF82-4748-8510-71B682D4B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65802" y="1548352"/>
            <a:ext cx="914400" cy="914400"/>
          </a:xfrm>
          <a:prstGeom prst="rect">
            <a:avLst/>
          </a:prstGeom>
        </p:spPr>
      </p:pic>
      <p:pic>
        <p:nvPicPr>
          <p:cNvPr id="19" name="Graphic 18" descr="Badge met effen opvulling">
            <a:extLst>
              <a:ext uri="{FF2B5EF4-FFF2-40B4-BE49-F238E27FC236}">
                <a16:creationId xmlns:a16="http://schemas.microsoft.com/office/drawing/2014/main" id="{86F07EA1-E695-9944-888A-340F18072C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65802" y="3521163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184641-C1CB-0740-BD2C-02E2F00BFAB0}"/>
              </a:ext>
            </a:extLst>
          </p:cNvPr>
          <p:cNvSpPr txBox="1"/>
          <p:nvPr/>
        </p:nvSpPr>
        <p:spPr>
          <a:xfrm>
            <a:off x="6028268" y="3706312"/>
            <a:ext cx="4267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rgbClr val="4E2B79"/>
                </a:solidFill>
              </a:rPr>
              <a:t>De vragenquiz</a:t>
            </a:r>
          </a:p>
          <a:p>
            <a:endParaRPr lang="en-US" sz="3500" dirty="0"/>
          </a:p>
        </p:txBody>
      </p:sp>
      <p:pic>
        <p:nvPicPr>
          <p:cNvPr id="23" name="Afbeelding 2" descr="Een tekening van een lamp met gekreukt geel papier als licht">
            <a:extLst>
              <a:ext uri="{FF2B5EF4-FFF2-40B4-BE49-F238E27FC236}">
                <a16:creationId xmlns:a16="http://schemas.microsoft.com/office/drawing/2014/main" id="{4EF3BDAE-C1F7-694A-9162-493B10AC3C6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4E2B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2723" y1="35986" x2="26449" y2="35986"/>
                        <a14:foregroundMark x1="29555" y1="28766" x2="29555" y2="28766"/>
                        <a14:foregroundMark x1="31858" y1="21040" x2="31858" y2="21040"/>
                        <a14:foregroundMark x1="37008" y1="19061" x2="37008" y2="19061"/>
                        <a14:foregroundMark x1="42029" y1="14402" x2="42029" y2="14402"/>
                        <a14:foregroundMark x1="45782" y1="18362" x2="45782" y2="18362"/>
                        <a14:foregroundMark x1="51449" y1="19604" x2="51449" y2="19604"/>
                        <a14:foregroundMark x1="54917" y1="26980" x2="54917" y2="26980"/>
                        <a14:foregroundMark x1="59808" y1="37034" x2="59808" y2="37034"/>
                        <a14:foregroundMark x1="56599" y1="42624" x2="56599" y2="42624"/>
                        <a14:foregroundMark x1="55823" y1="53960" x2="55823" y2="53960"/>
                        <a14:foregroundMark x1="41020" y1="61530" x2="41020" y2="61530"/>
                        <a14:foregroundMark x1="26837" y1="51980" x2="26837" y2="51980"/>
                        <a14:foregroundMark x1="25673" y1="43362" x2="25673" y2="43362"/>
                        <a14:backgroundMark x1="11646" y1="14946" x2="11646" y2="14946"/>
                        <a14:backgroundMark x1="11646" y1="14946" x2="18685" y2="51242"/>
                        <a14:backgroundMark x1="18685" y1="51242" x2="14208" y2="67974"/>
                        <a14:backgroundMark x1="37785" y1="56134" x2="37785" y2="56134"/>
                        <a14:backgroundMark x1="37138" y1="57376" x2="37267" y2="57376"/>
                        <a14:backgroundMark x1="26837" y1="42818" x2="26837" y2="42818"/>
                        <a14:backgroundMark x1="26579" y1="43517" x2="27226" y2="42275"/>
                        <a14:backgroundMark x1="41020" y1="58075" x2="42547" y2="5772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674316" y="729898"/>
            <a:ext cx="7887916" cy="56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4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6">
            <a:extLst>
              <a:ext uri="{FF2B5EF4-FFF2-40B4-BE49-F238E27FC236}">
                <a16:creationId xmlns:a16="http://schemas.microsoft.com/office/drawing/2014/main" id="{536A29B3-B855-9543-9CEF-CD3278D075B8}"/>
              </a:ext>
            </a:extLst>
          </p:cNvPr>
          <p:cNvSpPr/>
          <p:nvPr/>
        </p:nvSpPr>
        <p:spPr>
          <a:xfrm>
            <a:off x="0" y="2319368"/>
            <a:ext cx="6488177" cy="1358035"/>
          </a:xfrm>
          <a:prstGeom prst="roundRect">
            <a:avLst/>
          </a:prstGeom>
          <a:solidFill>
            <a:srgbClr val="ECE4FF"/>
          </a:solidFill>
          <a:ln w="47625">
            <a:noFill/>
            <a:round/>
          </a:ln>
          <a:effectLst>
            <a:outerShdw blurRad="101600" dist="76200" dir="2700000" algn="tl" rotWithShape="0">
              <a:prstClr val="black">
                <a:alpha val="52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Afgeronde rechthoek 6">
            <a:extLst>
              <a:ext uri="{FF2B5EF4-FFF2-40B4-BE49-F238E27FC236}">
                <a16:creationId xmlns:a16="http://schemas.microsoft.com/office/drawing/2014/main" id="{BF5FEFF7-33A1-344E-B8DE-DA6F8A863774}"/>
              </a:ext>
            </a:extLst>
          </p:cNvPr>
          <p:cNvSpPr/>
          <p:nvPr/>
        </p:nvSpPr>
        <p:spPr>
          <a:xfrm>
            <a:off x="3525964" y="4711359"/>
            <a:ext cx="6488177" cy="1183064"/>
          </a:xfrm>
          <a:prstGeom prst="roundRect">
            <a:avLst/>
          </a:prstGeom>
          <a:solidFill>
            <a:srgbClr val="ECE4FF"/>
          </a:solidFill>
          <a:ln w="47625">
            <a:noFill/>
            <a:round/>
          </a:ln>
          <a:effectLst>
            <a:outerShdw blurRad="101600" dist="76200" dir="2700000" algn="tl" rotWithShape="0">
              <a:prstClr val="black">
                <a:alpha val="52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Afgeronde rechthoek 6">
            <a:extLst>
              <a:ext uri="{FF2B5EF4-FFF2-40B4-BE49-F238E27FC236}">
                <a16:creationId xmlns:a16="http://schemas.microsoft.com/office/drawing/2014/main" id="{3600517E-A007-994A-8964-045A378B377A}"/>
              </a:ext>
            </a:extLst>
          </p:cNvPr>
          <p:cNvSpPr/>
          <p:nvPr/>
        </p:nvSpPr>
        <p:spPr>
          <a:xfrm>
            <a:off x="6118659" y="1250056"/>
            <a:ext cx="6073342" cy="730270"/>
          </a:xfrm>
          <a:prstGeom prst="roundRect">
            <a:avLst/>
          </a:prstGeom>
          <a:solidFill>
            <a:srgbClr val="ECE4FF"/>
          </a:solidFill>
          <a:ln w="47625">
            <a:noFill/>
            <a:round/>
          </a:ln>
          <a:effectLst>
            <a:outerShdw blurRad="101600" dist="76200" dir="2700000" algn="tl" rotWithShape="0">
              <a:prstClr val="black">
                <a:alpha val="52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21FF03-0A7B-2043-9A75-698A1A4E2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8177" y="1956889"/>
            <a:ext cx="2621957" cy="3032730"/>
          </a:xfrm>
          <a:prstGeom prst="rect">
            <a:avLst/>
          </a:prstGeom>
        </p:spPr>
      </p:pic>
      <p:sp>
        <p:nvSpPr>
          <p:cNvPr id="15" name="Tekstvak 11">
            <a:extLst>
              <a:ext uri="{FF2B5EF4-FFF2-40B4-BE49-F238E27FC236}">
                <a16:creationId xmlns:a16="http://schemas.microsoft.com/office/drawing/2014/main" id="{7956552A-2789-3F49-9E62-00AE896C2403}"/>
              </a:ext>
            </a:extLst>
          </p:cNvPr>
          <p:cNvSpPr txBox="1"/>
          <p:nvPr/>
        </p:nvSpPr>
        <p:spPr>
          <a:xfrm>
            <a:off x="6488177" y="1342752"/>
            <a:ext cx="570382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rgbClr val="4E2B79"/>
                </a:solidFill>
              </a:rPr>
              <a:t>Waarom is de lucht blauw?</a:t>
            </a:r>
          </a:p>
        </p:txBody>
      </p:sp>
      <p:sp>
        <p:nvSpPr>
          <p:cNvPr id="16" name="Tekstvak 11">
            <a:extLst>
              <a:ext uri="{FF2B5EF4-FFF2-40B4-BE49-F238E27FC236}">
                <a16:creationId xmlns:a16="http://schemas.microsoft.com/office/drawing/2014/main" id="{0408124C-1618-854F-9DCE-E202E6EABC70}"/>
              </a:ext>
            </a:extLst>
          </p:cNvPr>
          <p:cNvSpPr txBox="1"/>
          <p:nvPr/>
        </p:nvSpPr>
        <p:spPr>
          <a:xfrm>
            <a:off x="3850409" y="4724872"/>
            <a:ext cx="61637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rgbClr val="4E2B79"/>
                </a:solidFill>
              </a:rPr>
              <a:t>Wat is de beste omgeving voor een plant om te groeien?</a:t>
            </a:r>
          </a:p>
        </p:txBody>
      </p:sp>
      <p:sp>
        <p:nvSpPr>
          <p:cNvPr id="17" name="Tekstvak 11">
            <a:extLst>
              <a:ext uri="{FF2B5EF4-FFF2-40B4-BE49-F238E27FC236}">
                <a16:creationId xmlns:a16="http://schemas.microsoft.com/office/drawing/2014/main" id="{3BE2B110-D347-6941-B8EB-2FDF5693CD1D}"/>
              </a:ext>
            </a:extLst>
          </p:cNvPr>
          <p:cNvSpPr txBox="1"/>
          <p:nvPr/>
        </p:nvSpPr>
        <p:spPr>
          <a:xfrm>
            <a:off x="535325" y="2373416"/>
            <a:ext cx="61637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rgbClr val="4E2B79"/>
                </a:solidFill>
              </a:rPr>
              <a:t>Hoe komt het dat je arm beweegt wanneer jij dat wilt?</a:t>
            </a:r>
          </a:p>
        </p:txBody>
      </p:sp>
      <p:grpSp>
        <p:nvGrpSpPr>
          <p:cNvPr id="5" name="Groep 9">
            <a:extLst>
              <a:ext uri="{FF2B5EF4-FFF2-40B4-BE49-F238E27FC236}">
                <a16:creationId xmlns:a16="http://schemas.microsoft.com/office/drawing/2014/main" id="{A35C5A4B-3ACA-1C49-975C-9279377E700D}"/>
              </a:ext>
            </a:extLst>
          </p:cNvPr>
          <p:cNvGrpSpPr/>
          <p:nvPr/>
        </p:nvGrpSpPr>
        <p:grpSpPr>
          <a:xfrm>
            <a:off x="3571874" y="295283"/>
            <a:ext cx="5048251" cy="675845"/>
            <a:chOff x="1989016" y="5086739"/>
            <a:chExt cx="8134593" cy="633231"/>
          </a:xfrm>
        </p:grpSpPr>
        <p:sp>
          <p:nvSpPr>
            <p:cNvPr id="6" name="Afgeronde rechthoek 10">
              <a:extLst>
                <a:ext uri="{FF2B5EF4-FFF2-40B4-BE49-F238E27FC236}">
                  <a16:creationId xmlns:a16="http://schemas.microsoft.com/office/drawing/2014/main" id="{6C0145A8-2030-384B-86B0-E4F54D417780}"/>
                </a:ext>
              </a:extLst>
            </p:cNvPr>
            <p:cNvSpPr/>
            <p:nvPr/>
          </p:nvSpPr>
          <p:spPr>
            <a:xfrm>
              <a:off x="2062038" y="5130378"/>
              <a:ext cx="8061571" cy="589592"/>
            </a:xfrm>
            <a:prstGeom prst="roundRect">
              <a:avLst/>
            </a:prstGeom>
            <a:solidFill>
              <a:srgbClr val="4E2B79"/>
            </a:solidFill>
            <a:ln w="47625">
              <a:noFill/>
              <a:round/>
            </a:ln>
            <a:effectLst>
              <a:outerShdw blurRad="101600" dist="76200" dir="2700000" algn="tl" rotWithShape="0">
                <a:prstClr val="black">
                  <a:alpha val="52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Tekstvak 12">
              <a:extLst>
                <a:ext uri="{FF2B5EF4-FFF2-40B4-BE49-F238E27FC236}">
                  <a16:creationId xmlns:a16="http://schemas.microsoft.com/office/drawing/2014/main" id="{7C76645C-44CE-F04A-A424-49D6372B6574}"/>
                </a:ext>
              </a:extLst>
            </p:cNvPr>
            <p:cNvSpPr txBox="1"/>
            <p:nvPr/>
          </p:nvSpPr>
          <p:spPr>
            <a:xfrm>
              <a:off x="1989016" y="5086739"/>
              <a:ext cx="8061572" cy="591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500" dirty="0">
                  <a:solidFill>
                    <a:schemeClr val="bg1"/>
                  </a:solidFill>
                </a:rPr>
                <a:t>Jouw onderzoeksvraag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2041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6C80CFE3-072D-8945-9702-041D010260FF}"/>
              </a:ext>
            </a:extLst>
          </p:cNvPr>
          <p:cNvGrpSpPr/>
          <p:nvPr/>
        </p:nvGrpSpPr>
        <p:grpSpPr>
          <a:xfrm>
            <a:off x="0" y="2430711"/>
            <a:ext cx="12192000" cy="2122578"/>
            <a:chOff x="-3766591" y="7079954"/>
            <a:chExt cx="19685387" cy="1885806"/>
          </a:xfrm>
        </p:grpSpPr>
        <p:sp>
          <p:nvSpPr>
            <p:cNvPr id="7" name="Afgeronde rechthoek 6">
              <a:extLst>
                <a:ext uri="{FF2B5EF4-FFF2-40B4-BE49-F238E27FC236}">
                  <a16:creationId xmlns:a16="http://schemas.microsoft.com/office/drawing/2014/main" id="{40CA9E5F-AF3A-EA44-A400-0FCF5F0CB45C}"/>
                </a:ext>
              </a:extLst>
            </p:cNvPr>
            <p:cNvSpPr/>
            <p:nvPr/>
          </p:nvSpPr>
          <p:spPr>
            <a:xfrm>
              <a:off x="-3766591" y="7079954"/>
              <a:ext cx="19685387" cy="1885806"/>
            </a:xfrm>
            <a:prstGeom prst="roundRect">
              <a:avLst/>
            </a:prstGeom>
            <a:solidFill>
              <a:srgbClr val="4E2B79"/>
            </a:solidFill>
            <a:ln w="47625">
              <a:noFill/>
              <a:round/>
            </a:ln>
            <a:effectLst>
              <a:outerShdw blurRad="101600" dist="76200" dir="2700000" algn="tl" rotWithShape="0">
                <a:prstClr val="black">
                  <a:alpha val="52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ECFDF60E-6CF1-974D-9696-965F0A58A417}"/>
                </a:ext>
              </a:extLst>
            </p:cNvPr>
            <p:cNvSpPr txBox="1"/>
            <p:nvPr/>
          </p:nvSpPr>
          <p:spPr>
            <a:xfrm>
              <a:off x="5079897" y="7269600"/>
              <a:ext cx="8555785" cy="1394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800" dirty="0">
                  <a:solidFill>
                    <a:schemeClr val="bg1"/>
                  </a:solidFill>
                </a:rPr>
                <a:t>Wat is een goede onderzoeksvraag?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6215A2D-CCBF-884E-A095-0E0826441F34}"/>
              </a:ext>
            </a:extLst>
          </p:cNvPr>
          <p:cNvSpPr txBox="1"/>
          <p:nvPr/>
        </p:nvSpPr>
        <p:spPr>
          <a:xfrm>
            <a:off x="1040130" y="2781328"/>
            <a:ext cx="4000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dirty="0">
                <a:solidFill>
                  <a:schemeClr val="bg1"/>
                </a:solidFill>
              </a:rPr>
              <a:t>Quiz</a:t>
            </a:r>
            <a:endParaRPr lang="nl-NL" sz="4800" dirty="0">
              <a:solidFill>
                <a:schemeClr val="bg1"/>
              </a:solidFill>
            </a:endParaRPr>
          </a:p>
          <a:p>
            <a:endParaRPr lang="en-US" sz="4800" dirty="0"/>
          </a:p>
        </p:txBody>
      </p:sp>
      <p:pic>
        <p:nvPicPr>
          <p:cNvPr id="6" name="Afbeelding 12">
            <a:extLst>
              <a:ext uri="{FF2B5EF4-FFF2-40B4-BE49-F238E27FC236}">
                <a16:creationId xmlns:a16="http://schemas.microsoft.com/office/drawing/2014/main" id="{86761F12-05D5-3A4F-A546-8A172BF41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350" b="64742" l="31632" r="68188">
                        <a14:foregroundMark x1="39010" y1="49074" x2="39010" y2="49074"/>
                        <a14:foregroundMark x1="43073" y1="51296" x2="43073" y2="51296"/>
                        <a14:foregroundMark x1="40469" y1="64352" x2="40469" y2="64352"/>
                        <a14:foregroundMark x1="39896" y1="64259" x2="39896" y2="64259"/>
                        <a14:foregroundMark x1="39010" y1="64352" x2="39010" y2="64352"/>
                        <a14:foregroundMark x1="38542" y1="64352" x2="38542" y2="64352"/>
                        <a14:foregroundMark x1="43073" y1="50185" x2="43073" y2="50185"/>
                        <a14:foregroundMark x1="42604" y1="39907" x2="42604" y2="39907"/>
                        <a14:foregroundMark x1="38073" y1="64630" x2="38073" y2="64630"/>
                        <a14:foregroundMark x1="41875" y1="39907" x2="41875" y2="39907"/>
                        <a14:foregroundMark x1="40313" y1="55556" x2="40313" y2="55556"/>
                      </a14:backgroundRemoval>
                    </a14:imgEffect>
                  </a14:imgLayer>
                </a14:imgProps>
              </a:ext>
            </a:extLst>
          </a:blip>
          <a:srcRect l="34504" t="35051" r="52373" b="31959"/>
          <a:stretch/>
        </p:blipFill>
        <p:spPr>
          <a:xfrm>
            <a:off x="3866384" y="2430711"/>
            <a:ext cx="1608992" cy="2275354"/>
          </a:xfrm>
          <a:prstGeom prst="rect">
            <a:avLst/>
          </a:prstGeom>
        </p:spPr>
      </p:pic>
      <p:pic>
        <p:nvPicPr>
          <p:cNvPr id="4" name="Graphic 3" descr="Badge Question Mark with solid fill">
            <a:extLst>
              <a:ext uri="{FF2B5EF4-FFF2-40B4-BE49-F238E27FC236}">
                <a16:creationId xmlns:a16="http://schemas.microsoft.com/office/drawing/2014/main" id="{22157165-5B09-AC4F-B981-AA62997C5B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09184" y="243071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69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15">
            <a:extLst>
              <a:ext uri="{FF2B5EF4-FFF2-40B4-BE49-F238E27FC236}">
                <a16:creationId xmlns:a16="http://schemas.microsoft.com/office/drawing/2014/main" id="{FAFBF813-30E4-4840-ACD4-64ADB8C9E3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18" r="14112"/>
          <a:stretch/>
        </p:blipFill>
        <p:spPr>
          <a:xfrm>
            <a:off x="0" y="667923"/>
            <a:ext cx="4251960" cy="56359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1DBB6908-D64C-094D-B25C-63E5D9A66DEF}"/>
              </a:ext>
            </a:extLst>
          </p:cNvPr>
          <p:cNvSpPr txBox="1"/>
          <p:nvPr/>
        </p:nvSpPr>
        <p:spPr>
          <a:xfrm>
            <a:off x="4690215" y="2021767"/>
            <a:ext cx="61637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rgbClr val="4E2B79"/>
                </a:solidFill>
              </a:rPr>
              <a:t>Zijn de leerkrachten van groep 6 slimmer dan die van groep 3?</a:t>
            </a:r>
          </a:p>
        </p:txBody>
      </p:sp>
    </p:spTree>
    <p:extLst>
      <p:ext uri="{BB962C8B-B14F-4D97-AF65-F5344CB8AC3E}">
        <p14:creationId xmlns:p14="http://schemas.microsoft.com/office/powerpoint/2010/main" val="464682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31F38241-C8BA-B04F-82DA-9E4E88CF1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18" r="14112"/>
          <a:stretch/>
        </p:blipFill>
        <p:spPr>
          <a:xfrm>
            <a:off x="0" y="667923"/>
            <a:ext cx="4251960" cy="5635900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6C80CFE3-072D-8945-9702-041D010260FF}"/>
              </a:ext>
            </a:extLst>
          </p:cNvPr>
          <p:cNvGrpSpPr/>
          <p:nvPr/>
        </p:nvGrpSpPr>
        <p:grpSpPr>
          <a:xfrm>
            <a:off x="3571874" y="295277"/>
            <a:ext cx="5048251" cy="696920"/>
            <a:chOff x="1989015" y="5086733"/>
            <a:chExt cx="8134594" cy="652977"/>
          </a:xfrm>
        </p:grpSpPr>
        <p:sp>
          <p:nvSpPr>
            <p:cNvPr id="7" name="Afgeronde rechthoek 6">
              <a:extLst>
                <a:ext uri="{FF2B5EF4-FFF2-40B4-BE49-F238E27FC236}">
                  <a16:creationId xmlns:a16="http://schemas.microsoft.com/office/drawing/2014/main" id="{40CA9E5F-AF3A-EA44-A400-0FCF5F0CB45C}"/>
                </a:ext>
              </a:extLst>
            </p:cNvPr>
            <p:cNvSpPr/>
            <p:nvPr/>
          </p:nvSpPr>
          <p:spPr>
            <a:xfrm>
              <a:off x="2062038" y="5130378"/>
              <a:ext cx="8061571" cy="589592"/>
            </a:xfrm>
            <a:prstGeom prst="roundRect">
              <a:avLst/>
            </a:prstGeom>
            <a:solidFill>
              <a:srgbClr val="4E2B79"/>
            </a:solidFill>
            <a:ln w="47625">
              <a:noFill/>
              <a:round/>
            </a:ln>
            <a:effectLst>
              <a:outerShdw blurRad="101600" dist="76200" dir="2700000" algn="tl" rotWithShape="0">
                <a:prstClr val="black">
                  <a:alpha val="52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ECFDF60E-6CF1-974D-9696-965F0A58A417}"/>
                </a:ext>
              </a:extLst>
            </p:cNvPr>
            <p:cNvSpPr txBox="1"/>
            <p:nvPr/>
          </p:nvSpPr>
          <p:spPr>
            <a:xfrm>
              <a:off x="1989015" y="5086733"/>
              <a:ext cx="8061572" cy="652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500" dirty="0">
                  <a:solidFill>
                    <a:schemeClr val="bg1"/>
                  </a:solidFill>
                </a:rPr>
                <a:t>Open / gesloten</a:t>
              </a:r>
            </a:p>
          </p:txBody>
        </p:sp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1DBB6908-D64C-094D-B25C-63E5D9A66DEF}"/>
              </a:ext>
            </a:extLst>
          </p:cNvPr>
          <p:cNvSpPr txBox="1"/>
          <p:nvPr/>
        </p:nvSpPr>
        <p:spPr>
          <a:xfrm>
            <a:off x="4690215" y="2021767"/>
            <a:ext cx="61637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strike="sngStrike" dirty="0">
                <a:solidFill>
                  <a:srgbClr val="957CA5"/>
                </a:solidFill>
              </a:rPr>
              <a:t>Zijn de leerkrachten van groep 6 slimmer dan die van groep 3?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FDD25F3-3C42-C345-81E7-8DD8EDCF21DD}"/>
              </a:ext>
            </a:extLst>
          </p:cNvPr>
          <p:cNvSpPr txBox="1"/>
          <p:nvPr/>
        </p:nvSpPr>
        <p:spPr>
          <a:xfrm>
            <a:off x="4690215" y="3661515"/>
            <a:ext cx="657013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rgbClr val="4E2B79"/>
                </a:solidFill>
              </a:rPr>
              <a:t>Hoeveel rekensommen kunnen de leerkrachten uit groep 6 maken binnen 5 minuten?</a:t>
            </a:r>
          </a:p>
        </p:txBody>
      </p:sp>
      <p:pic>
        <p:nvPicPr>
          <p:cNvPr id="10" name="Afbeelding 1">
            <a:extLst>
              <a:ext uri="{FF2B5EF4-FFF2-40B4-BE49-F238E27FC236}">
                <a16:creationId xmlns:a16="http://schemas.microsoft.com/office/drawing/2014/main" id="{F1360177-BB32-8442-8C07-85532E05C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377" y="3916666"/>
            <a:ext cx="888744" cy="81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53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15">
            <a:extLst>
              <a:ext uri="{FF2B5EF4-FFF2-40B4-BE49-F238E27FC236}">
                <a16:creationId xmlns:a16="http://schemas.microsoft.com/office/drawing/2014/main" id="{FAFBF813-30E4-4840-ACD4-64ADB8C9E3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" t="3167" r="3242" b="3167"/>
          <a:stretch/>
        </p:blipFill>
        <p:spPr>
          <a:xfrm>
            <a:off x="0" y="667923"/>
            <a:ext cx="4109663" cy="56359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1DBB6908-D64C-094D-B25C-63E5D9A66DEF}"/>
              </a:ext>
            </a:extLst>
          </p:cNvPr>
          <p:cNvSpPr txBox="1"/>
          <p:nvPr/>
        </p:nvSpPr>
        <p:spPr>
          <a:xfrm>
            <a:off x="4690215" y="2021767"/>
            <a:ext cx="61637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rgbClr val="4E2B79"/>
                </a:solidFill>
              </a:rPr>
              <a:t>Waarom is rood de mooiste kleur?</a:t>
            </a:r>
          </a:p>
        </p:txBody>
      </p:sp>
    </p:spTree>
    <p:extLst>
      <p:ext uri="{BB962C8B-B14F-4D97-AF65-F5344CB8AC3E}">
        <p14:creationId xmlns:p14="http://schemas.microsoft.com/office/powerpoint/2010/main" val="418046440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6510</TotalTime>
  <Words>474</Words>
  <Application>Microsoft Office PowerPoint</Application>
  <PresentationFormat>Breedbeeld</PresentationFormat>
  <Paragraphs>83</Paragraphs>
  <Slides>18</Slides>
  <Notes>12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Ben Drost</dc:creator>
  <cp:lastModifiedBy>Annemarijn Brouwer</cp:lastModifiedBy>
  <cp:revision>39</cp:revision>
  <dcterms:created xsi:type="dcterms:W3CDTF">2021-06-03T04:50:41Z</dcterms:created>
  <dcterms:modified xsi:type="dcterms:W3CDTF">2021-09-16T07:08:28Z</dcterms:modified>
</cp:coreProperties>
</file>