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uaOjWze69ysevJNN1VOiejGAB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1 – Introductie: Hoe gaan we ons onderzoek afsluiten?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Activerende introductie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3 – Zelfstandige verwerking: Wat en hoe ga je in je groepje uitleggen?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u="sng"/>
              <a:t>Uitleg presenteren</a:t>
            </a:r>
            <a:endParaRPr b="0" u="sng"/>
          </a:p>
        </p:txBody>
      </p:sp>
      <p:sp>
        <p:nvSpPr>
          <p:cNvPr id="286" name="Google Shape;28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3 – Zelfstandige verwerking: Wat en hoe ga je in je groepje uitleggen?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u="sng"/>
              <a:t>Uitleg presenteren</a:t>
            </a:r>
            <a:endParaRPr b="0" u="sng"/>
          </a:p>
        </p:txBody>
      </p:sp>
      <p:sp>
        <p:nvSpPr>
          <p:cNvPr id="302" name="Google Shape;30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3 – Zelfstandige verwerking: Wat en hoe ga je in je groepje uitleggen?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u="sng"/>
              <a:t>Uitleg presenteren</a:t>
            </a:r>
            <a:endParaRPr b="0" u="sng"/>
          </a:p>
        </p:txBody>
      </p:sp>
      <p:sp>
        <p:nvSpPr>
          <p:cNvPr id="315" name="Google Shape;31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3 – Zelfstandige verwerking: Wat en hoe ga je in je groepje uitleggen?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Afronding</a:t>
            </a:r>
            <a:endParaRPr/>
          </a:p>
        </p:txBody>
      </p:sp>
      <p:sp>
        <p:nvSpPr>
          <p:cNvPr id="324" name="Google Shape;32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4 – Evaluatie: Hoe ging het uitleggen?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Evalueer de les</a:t>
            </a:r>
            <a:endParaRPr/>
          </a:p>
        </p:txBody>
      </p:sp>
      <p:sp>
        <p:nvSpPr>
          <p:cNvPr id="334" name="Google Shape;33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4 – Evaluatie: Hoe ging het uitleggen?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u="sng"/>
              <a:t>Na de les: werk met de Hoe?Zo!-poster</a:t>
            </a:r>
            <a:endParaRPr/>
          </a:p>
        </p:txBody>
      </p:sp>
      <p:sp>
        <p:nvSpPr>
          <p:cNvPr id="354" name="Google Shape;35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1 – Introductie: Hoe gaan we ons onderzoek afsluiten?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Benoem het doel van de 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1 – Introductie: Hoe gaan we ons onderzoek afsluiten?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Benoem het doel van de 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2 – Instructie: Hoe geef je een duidelijke uitleg?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Instructie: wat zijn belangrijke aspecten van een uitleg</a:t>
            </a:r>
            <a:endParaRPr b="0" u="sng"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2 – Instructie: Hoe geef je een duidelijke uitleg?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Instructie: wat zijn belangrijke aspecten van een uitleg</a:t>
            </a:r>
            <a:endParaRPr b="0" u="sng"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2 – Instructie: Hoe geef je een duidelijke uitleg?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Instructie: wat zijn belangrijke aspecten van een uitleg</a:t>
            </a:r>
            <a:endParaRPr b="0" u="sng"/>
          </a:p>
        </p:txBody>
      </p:sp>
      <p:sp>
        <p:nvSpPr>
          <p:cNvPr id="170" name="Google Shape;17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2 – Instructie: Hoe geef je een duidelijke uitleg?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nl-NL" u="sng"/>
              <a:t>Instructie: wat zijn belangrijke aspecten van een uitleg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Let op! Verwijder de presentatie vormen die je niet kan of wil aanbieden aan de leerlingen. </a:t>
            </a:r>
            <a:endParaRPr/>
          </a:p>
        </p:txBody>
      </p:sp>
      <p:sp>
        <p:nvSpPr>
          <p:cNvPr id="213" name="Google Shape;21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3 – Zelfstandige verwerking: Wat en hoe ga je in je onderzoeksgroep uitleggen?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u="sng"/>
              <a:t>Introduceer het presenteren</a:t>
            </a:r>
            <a:endParaRPr b="0" u="sng"/>
          </a:p>
        </p:txBody>
      </p:sp>
      <p:sp>
        <p:nvSpPr>
          <p:cNvPr id="237" name="Google Shape;23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Stap 3 – Zelfstandige verwerking: Wat en hoe ga je in je groepje uitleggen?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u="sng"/>
              <a:t>Uitleg voorbereiden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" u="sng"/>
          </a:p>
        </p:txBody>
      </p:sp>
      <p:sp>
        <p:nvSpPr>
          <p:cNvPr id="269" name="Google Shape;26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7.png"/><Relationship Id="rId13" Type="http://schemas.openxmlformats.org/officeDocument/2006/relationships/image" Target="../media/image19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image" Target="../media/image30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5445002" y="4498485"/>
            <a:ext cx="1262185" cy="646331"/>
            <a:chOff x="6928391" y="4310358"/>
            <a:chExt cx="1262185" cy="646331"/>
          </a:xfrm>
        </p:grpSpPr>
        <p:sp>
          <p:nvSpPr>
            <p:cNvPr id="90" name="Google Shape;90;p1"/>
            <p:cNvSpPr/>
            <p:nvPr/>
          </p:nvSpPr>
          <p:spPr>
            <a:xfrm>
              <a:off x="6959338" y="4354717"/>
              <a:ext cx="1200293" cy="56755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47625">
              <a:solidFill>
                <a:srgbClr val="4E2B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6928391" y="4310358"/>
              <a:ext cx="12621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nl-NL" sz="3600" u="none" cap="none" strike="noStrike">
                  <a:solidFill>
                    <a:srgbClr val="4E2B79"/>
                  </a:solidFill>
                  <a:latin typeface="Calibri"/>
                  <a:ea typeface="Calibri"/>
                  <a:cs typeface="Calibri"/>
                  <a:sym typeface="Calibri"/>
                </a:rPr>
                <a:t>Les 4</a:t>
              </a:r>
              <a:endParaRPr/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2062038" y="5130378"/>
            <a:ext cx="8061571" cy="589592"/>
          </a:xfrm>
          <a:prstGeom prst="roundRect">
            <a:avLst>
              <a:gd fmla="val 16667" name="adj"/>
            </a:avLst>
          </a:prstGeom>
          <a:solidFill>
            <a:srgbClr val="4E2B79"/>
          </a:solidFill>
          <a:ln>
            <a:noFill/>
          </a:ln>
          <a:effectLst>
            <a:outerShdw blurRad="101600" rotWithShape="0" algn="tl" dir="2700000" dist="76200">
              <a:srgbClr val="000000">
                <a:alpha val="5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89015" y="5086734"/>
            <a:ext cx="8061571" cy="652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Onderzoek klaar, uitleggen maar!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0"/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289" name="Google Shape;289;p10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Presentatie geven</a:t>
              </a:r>
              <a:endParaRPr/>
            </a:p>
          </p:txBody>
        </p:sp>
      </p:grpSp>
      <p:pic>
        <p:nvPicPr>
          <p:cNvPr descr="Badge: 1 met effen opvulling" id="291" name="Google Shape;2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7052" y="150938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met effen opvulling" id="292" name="Google Shape;29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7052" y="242931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0"/>
          <p:cNvSpPr txBox="1"/>
          <p:nvPr/>
        </p:nvSpPr>
        <p:spPr>
          <a:xfrm>
            <a:off x="3571874" y="1651109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Elk groepje vormt een koppel</a:t>
            </a:r>
            <a:endParaRPr b="1" i="1" sz="3000">
              <a:solidFill>
                <a:srgbClr val="4E2B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3551452" y="2549200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Eerst presenteert groepje 1</a:t>
            </a:r>
            <a:endParaRPr b="1" i="1" sz="3000">
              <a:solidFill>
                <a:srgbClr val="4E2B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dge 3 met effen opvulling" id="295" name="Google Shape;29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7052" y="334517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0"/>
          <p:cNvSpPr txBox="1"/>
          <p:nvPr/>
        </p:nvSpPr>
        <p:spPr>
          <a:xfrm>
            <a:off x="3571874" y="3498652"/>
            <a:ext cx="719621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Na 5 minuten presenteert groepje 2</a:t>
            </a:r>
            <a:endParaRPr b="1" i="1" sz="3000">
              <a:solidFill>
                <a:srgbClr val="4E2B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dge 4 with solid fill" id="297" name="Google Shape;29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37052" y="425774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"/>
          <p:cNvSpPr txBox="1"/>
          <p:nvPr/>
        </p:nvSpPr>
        <p:spPr>
          <a:xfrm>
            <a:off x="3617191" y="4396743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Vul de evaluatie in</a:t>
            </a:r>
            <a:endParaRPr b="1" i="1" sz="3000">
              <a:solidFill>
                <a:srgbClr val="4E2B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1"/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305" name="Google Shape;305;p11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Hoe ga je presenteren?</a:t>
              </a:r>
              <a:endParaRPr/>
            </a:p>
          </p:txBody>
        </p:sp>
      </p:grpSp>
      <p:pic>
        <p:nvPicPr>
          <p:cNvPr id="307" name="Google Shape;307;p11"/>
          <p:cNvPicPr preferRelativeResize="0"/>
          <p:nvPr/>
        </p:nvPicPr>
        <p:blipFill rotWithShape="1">
          <a:blip r:embed="rId4">
            <a:alphaModFix/>
          </a:blip>
          <a:srcRect b="31958" l="34503" r="52373" t="35051"/>
          <a:stretch/>
        </p:blipFill>
        <p:spPr>
          <a:xfrm>
            <a:off x="1432873" y="1789298"/>
            <a:ext cx="2318995" cy="327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: 1 met effen opvulling" id="308" name="Google Shape;30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7954" y="16049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met effen opvulling" id="309" name="Google Shape;30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7954" y="364371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"/>
          <p:cNvSpPr txBox="1"/>
          <p:nvPr/>
        </p:nvSpPr>
        <p:spPr>
          <a:xfrm>
            <a:off x="4922353" y="1656735"/>
            <a:ext cx="6667583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Presenteerstem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000"/>
              <a:buFont typeface="Calibri"/>
              <a:buChar char="-"/>
            </a:pPr>
            <a:r>
              <a:rPr b="1" lang="nl-NL" sz="30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praat duidelijk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000"/>
              <a:buFont typeface="Calibri"/>
              <a:buChar char="-"/>
            </a:pPr>
            <a:r>
              <a:rPr b="1" lang="nl-NL" sz="30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praat richting de klas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4922354" y="3670862"/>
            <a:ext cx="6667583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Presenteerhouding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000"/>
              <a:buFont typeface="Calibri"/>
              <a:buChar char="-"/>
            </a:pPr>
            <a:r>
              <a:rPr b="1" lang="nl-NL" sz="30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staat rechtop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000"/>
              <a:buFont typeface="Calibri"/>
              <a:buChar char="-"/>
            </a:pPr>
            <a:r>
              <a:rPr b="1" lang="nl-NL" sz="30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kijkt vaak de klas 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2"/>
          <p:cNvGrpSpPr/>
          <p:nvPr/>
        </p:nvGrpSpPr>
        <p:grpSpPr>
          <a:xfrm>
            <a:off x="3571874" y="295284"/>
            <a:ext cx="5048251" cy="675845"/>
            <a:chOff x="1989016" y="5086739"/>
            <a:chExt cx="8134593" cy="633231"/>
          </a:xfrm>
        </p:grpSpPr>
        <p:sp>
          <p:nvSpPr>
            <p:cNvPr id="318" name="Google Shape;318;p12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2"/>
            <p:cNvSpPr txBox="1"/>
            <p:nvPr/>
          </p:nvSpPr>
          <p:spPr>
            <a:xfrm>
              <a:off x="1989016" y="5086739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Uitleggen maar!</a:t>
              </a:r>
              <a:endParaRPr/>
            </a:p>
          </p:txBody>
        </p:sp>
      </p:grpSp>
      <p:pic>
        <p:nvPicPr>
          <p:cNvPr descr="Graphical user interface, application, Teams&#10;&#10;Description automatically generated" id="320" name="Google Shape;320;p12"/>
          <p:cNvPicPr preferRelativeResize="0"/>
          <p:nvPr/>
        </p:nvPicPr>
        <p:blipFill rotWithShape="1">
          <a:blip r:embed="rId4">
            <a:alphaModFix/>
          </a:blip>
          <a:srcRect b="60717" l="79277" r="4951" t="0"/>
          <a:stretch/>
        </p:blipFill>
        <p:spPr>
          <a:xfrm>
            <a:off x="4047563" y="341859"/>
            <a:ext cx="4051555" cy="7153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5424120" y="360599"/>
            <a:ext cx="5048251" cy="675845"/>
            <a:chOff x="1989016" y="5086739"/>
            <a:chExt cx="8134593" cy="633231"/>
          </a:xfrm>
        </p:grpSpPr>
        <p:sp>
          <p:nvSpPr>
            <p:cNvPr id="327" name="Google Shape;327;p13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1989016" y="5086739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Werkblad 4</a:t>
              </a:r>
              <a:endParaRPr/>
            </a:p>
          </p:txBody>
        </p:sp>
      </p:grpSp>
      <p:pic>
        <p:nvPicPr>
          <p:cNvPr id="329" name="Google Shape;329;p13"/>
          <p:cNvPicPr preferRelativeResize="0"/>
          <p:nvPr/>
        </p:nvPicPr>
        <p:blipFill rotWithShape="1">
          <a:blip r:embed="rId4">
            <a:alphaModFix/>
          </a:blip>
          <a:srcRect b="1810" l="0" r="0" t="0"/>
          <a:stretch/>
        </p:blipFill>
        <p:spPr>
          <a:xfrm>
            <a:off x="207867" y="360599"/>
            <a:ext cx="4413120" cy="615554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3"/>
          <p:cNvSpPr txBox="1"/>
          <p:nvPr/>
        </p:nvSpPr>
        <p:spPr>
          <a:xfrm>
            <a:off x="5424120" y="1330000"/>
            <a:ext cx="666758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500"/>
              <a:buFont typeface="Arial"/>
              <a:buChar char="•"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Hoe gingen de presentaties?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500"/>
              <a:buFont typeface="Arial"/>
              <a:buChar char="•"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Vul werkblad 4 in!</a:t>
            </a:r>
            <a:endParaRPr b="1" i="1" sz="3000">
              <a:solidFill>
                <a:srgbClr val="4E2B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"/>
          <p:cNvSpPr/>
          <p:nvPr/>
        </p:nvSpPr>
        <p:spPr>
          <a:xfrm>
            <a:off x="3084195" y="295325"/>
            <a:ext cx="5778269" cy="869227"/>
          </a:xfrm>
          <a:prstGeom prst="roundRect">
            <a:avLst>
              <a:gd fmla="val 16667" name="adj"/>
            </a:avLst>
          </a:prstGeom>
          <a:solidFill>
            <a:srgbClr val="4E2B79"/>
          </a:solidFill>
          <a:ln>
            <a:noFill/>
          </a:ln>
          <a:effectLst>
            <a:outerShdw blurRad="101600" rotWithShape="0" algn="tl" dir="2700000" dist="76200">
              <a:srgbClr val="000000">
                <a:alpha val="5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4"/>
          <p:cNvSpPr txBox="1"/>
          <p:nvPr/>
        </p:nvSpPr>
        <p:spPr>
          <a:xfrm>
            <a:off x="3193819" y="406395"/>
            <a:ext cx="5617845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nl-NL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 heb je geleerd?</a:t>
            </a:r>
            <a:endParaRPr b="0" i="0" sz="3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782868" y="1367270"/>
            <a:ext cx="61637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2800"/>
              <a:buFont typeface="Calibri"/>
              <a:buNone/>
            </a:pPr>
            <a:r>
              <a:rPr b="1" i="0" lang="nl-NL" sz="28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Beantwoord de volgende vragen:</a:t>
            </a:r>
            <a:endParaRPr/>
          </a:p>
        </p:txBody>
      </p:sp>
      <p:grpSp>
        <p:nvGrpSpPr>
          <p:cNvPr id="339" name="Google Shape;339;p14"/>
          <p:cNvGrpSpPr/>
          <p:nvPr/>
        </p:nvGrpSpPr>
        <p:grpSpPr>
          <a:xfrm>
            <a:off x="382358" y="1944085"/>
            <a:ext cx="5403674" cy="869227"/>
            <a:chOff x="-9891883" y="4864426"/>
            <a:chExt cx="51407022" cy="1885806"/>
          </a:xfrm>
        </p:grpSpPr>
        <p:sp>
          <p:nvSpPr>
            <p:cNvPr id="340" name="Google Shape;340;p14"/>
            <p:cNvSpPr/>
            <p:nvPr/>
          </p:nvSpPr>
          <p:spPr>
            <a:xfrm>
              <a:off x="-5066873" y="4864426"/>
              <a:ext cx="41757010" cy="1885806"/>
            </a:xfrm>
            <a:prstGeom prst="roundRect">
              <a:avLst>
                <a:gd fmla="val 16667" name="adj"/>
              </a:avLst>
            </a:prstGeom>
            <a:solidFill>
              <a:srgbClr val="856BA1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-9891883" y="5280592"/>
              <a:ext cx="51407022" cy="1001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0" i="0" lang="nl-NL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Hoe vond je het presenteren?</a:t>
              </a:r>
              <a:endParaRPr/>
            </a:p>
          </p:txBody>
        </p:sp>
      </p:grpSp>
      <p:grpSp>
        <p:nvGrpSpPr>
          <p:cNvPr id="342" name="Google Shape;342;p14"/>
          <p:cNvGrpSpPr/>
          <p:nvPr/>
        </p:nvGrpSpPr>
        <p:grpSpPr>
          <a:xfrm>
            <a:off x="3345788" y="3919983"/>
            <a:ext cx="7912415" cy="869227"/>
            <a:chOff x="-6383406" y="4864426"/>
            <a:chExt cx="71903700" cy="1885806"/>
          </a:xfrm>
        </p:grpSpPr>
        <p:sp>
          <p:nvSpPr>
            <p:cNvPr id="343" name="Google Shape;343;p14"/>
            <p:cNvSpPr/>
            <p:nvPr/>
          </p:nvSpPr>
          <p:spPr>
            <a:xfrm>
              <a:off x="-5066870" y="4864426"/>
              <a:ext cx="68832931" cy="1885806"/>
            </a:xfrm>
            <a:prstGeom prst="roundRect">
              <a:avLst>
                <a:gd fmla="val 16667" name="adj"/>
              </a:avLst>
            </a:prstGeom>
            <a:solidFill>
              <a:srgbClr val="856BA1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4"/>
            <p:cNvSpPr txBox="1"/>
            <p:nvPr/>
          </p:nvSpPr>
          <p:spPr>
            <a:xfrm>
              <a:off x="-6383406" y="5280592"/>
              <a:ext cx="71903700" cy="1001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0" i="0" lang="nl-NL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Waren de conclusies van de onderzoeksgroepen hetzelfde?</a:t>
              </a:r>
              <a:endParaRPr/>
            </a:p>
          </p:txBody>
        </p:sp>
      </p:grpSp>
      <p:grpSp>
        <p:nvGrpSpPr>
          <p:cNvPr id="345" name="Google Shape;345;p14"/>
          <p:cNvGrpSpPr/>
          <p:nvPr/>
        </p:nvGrpSpPr>
        <p:grpSpPr>
          <a:xfrm>
            <a:off x="4629976" y="4886340"/>
            <a:ext cx="7574502" cy="869227"/>
            <a:chOff x="-6005658" y="4864426"/>
            <a:chExt cx="66621409" cy="1885806"/>
          </a:xfrm>
        </p:grpSpPr>
        <p:sp>
          <p:nvSpPr>
            <p:cNvPr id="346" name="Google Shape;346;p14"/>
            <p:cNvSpPr/>
            <p:nvPr/>
          </p:nvSpPr>
          <p:spPr>
            <a:xfrm>
              <a:off x="-4888157" y="4864426"/>
              <a:ext cx="64116015" cy="1885806"/>
            </a:xfrm>
            <a:prstGeom prst="roundRect">
              <a:avLst>
                <a:gd fmla="val 16667" name="adj"/>
              </a:avLst>
            </a:prstGeom>
            <a:solidFill>
              <a:srgbClr val="856BA1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4"/>
            <p:cNvSpPr txBox="1"/>
            <p:nvPr/>
          </p:nvSpPr>
          <p:spPr>
            <a:xfrm>
              <a:off x="-6005658" y="5310432"/>
              <a:ext cx="66621409" cy="1001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0" i="0" lang="nl-NL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Wat heb je geleerd van de andere onderzoeksgroepen?</a:t>
              </a:r>
              <a:endParaRPr/>
            </a:p>
          </p:txBody>
        </p:sp>
      </p:grpSp>
      <p:grpSp>
        <p:nvGrpSpPr>
          <p:cNvPr id="348" name="Google Shape;348;p14"/>
          <p:cNvGrpSpPr/>
          <p:nvPr/>
        </p:nvGrpSpPr>
        <p:grpSpPr>
          <a:xfrm>
            <a:off x="1542926" y="2910442"/>
            <a:ext cx="7574502" cy="869227"/>
            <a:chOff x="-9891883" y="4864426"/>
            <a:chExt cx="51407022" cy="1885806"/>
          </a:xfrm>
        </p:grpSpPr>
        <p:sp>
          <p:nvSpPr>
            <p:cNvPr id="349" name="Google Shape;349;p14"/>
            <p:cNvSpPr/>
            <p:nvPr/>
          </p:nvSpPr>
          <p:spPr>
            <a:xfrm>
              <a:off x="-5066873" y="4864426"/>
              <a:ext cx="41757010" cy="1885806"/>
            </a:xfrm>
            <a:prstGeom prst="roundRect">
              <a:avLst>
                <a:gd fmla="val 16667" name="adj"/>
              </a:avLst>
            </a:prstGeom>
            <a:solidFill>
              <a:srgbClr val="856BA1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4"/>
            <p:cNvSpPr txBox="1"/>
            <p:nvPr/>
          </p:nvSpPr>
          <p:spPr>
            <a:xfrm>
              <a:off x="-9891883" y="5280592"/>
              <a:ext cx="51407022" cy="1001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b="0" i="0" lang="nl-NL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Voor welke doelgroep moest je presenteren?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/>
          <p:nvPr/>
        </p:nvSpPr>
        <p:spPr>
          <a:xfrm flipH="1">
            <a:off x="4736862" y="4400223"/>
            <a:ext cx="1036322" cy="765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E2B7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15"/>
          <p:cNvGrpSpPr/>
          <p:nvPr/>
        </p:nvGrpSpPr>
        <p:grpSpPr>
          <a:xfrm>
            <a:off x="6312223" y="1908905"/>
            <a:ext cx="5088245" cy="3108545"/>
            <a:chOff x="2062037" y="2228972"/>
            <a:chExt cx="8199040" cy="2912536"/>
          </a:xfrm>
        </p:grpSpPr>
        <p:sp>
          <p:nvSpPr>
            <p:cNvPr id="358" name="Google Shape;358;p15"/>
            <p:cNvSpPr/>
            <p:nvPr/>
          </p:nvSpPr>
          <p:spPr>
            <a:xfrm>
              <a:off x="2062037" y="4702415"/>
              <a:ext cx="8061573" cy="439093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 txBox="1"/>
            <p:nvPr/>
          </p:nvSpPr>
          <p:spPr>
            <a:xfrm>
              <a:off x="2199504" y="2228972"/>
              <a:ext cx="8061573" cy="2912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2B79"/>
                </a:buClr>
                <a:buSzPts val="2800"/>
                <a:buFont typeface="Calibri"/>
                <a:buNone/>
              </a:pPr>
              <a:r>
                <a:rPr b="0" i="0" lang="nl-NL" sz="2800" u="none" cap="none" strike="noStrike">
                  <a:solidFill>
                    <a:srgbClr val="4E2B79"/>
                  </a:solidFill>
                  <a:latin typeface="Calibri"/>
                  <a:ea typeface="Calibri"/>
                  <a:cs typeface="Calibri"/>
                  <a:sym typeface="Calibri"/>
                </a:rPr>
                <a:t>Ben je tijdens het onderzoeken nieuwsgierig geworden</a:t>
              </a:r>
              <a:r>
                <a:rPr lang="nl-NL" sz="2800">
                  <a:solidFill>
                    <a:srgbClr val="4E2B79"/>
                  </a:solidFill>
                  <a:latin typeface="Calibri"/>
                  <a:ea typeface="Calibri"/>
                  <a:cs typeface="Calibri"/>
                  <a:sym typeface="Calibri"/>
                </a:rPr>
                <a:t> naar iets? Kun je daarbij een nieuwe onderzoeksvraag bedenken?</a:t>
              </a:r>
              <a:endParaRPr b="0" i="0" sz="28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2B79"/>
                </a:buClr>
                <a:buSzPts val="2800"/>
                <a:buFont typeface="Calibri"/>
                <a:buNone/>
              </a:pPr>
              <a:r>
                <a:rPr b="0" i="0" lang="nl-NL" sz="2800" u="none" cap="none" strike="noStrike">
                  <a:solidFill>
                    <a:srgbClr val="4E2B7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2B79"/>
                </a:buClr>
                <a:buSzPts val="2800"/>
                <a:buFont typeface="Calibri"/>
                <a:buNone/>
              </a:pPr>
              <a:r>
                <a:rPr lang="nl-NL" sz="2800">
                  <a:solidFill>
                    <a:srgbClr val="4E2B79"/>
                  </a:solidFill>
                  <a:latin typeface="Calibri"/>
                  <a:ea typeface="Calibri"/>
                  <a:cs typeface="Calibri"/>
                  <a:sym typeface="Calibri"/>
                </a:rPr>
                <a:t>Schrijf het</a:t>
              </a:r>
              <a:r>
                <a:rPr b="0" i="0" lang="nl-NL" sz="2800" u="none" cap="none" strike="noStrike">
                  <a:solidFill>
                    <a:srgbClr val="4E2B79"/>
                  </a:solidFill>
                  <a:latin typeface="Calibri"/>
                  <a:ea typeface="Calibri"/>
                  <a:cs typeface="Calibri"/>
                  <a:sym typeface="Calibri"/>
                </a:rPr>
                <a:t> op de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0" i="0" lang="nl-NL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Hoe?Zo! Poster</a:t>
              </a:r>
              <a:endParaRPr/>
            </a:p>
          </p:txBody>
        </p:sp>
      </p:grpSp>
      <p:pic>
        <p:nvPicPr>
          <p:cNvPr id="360" name="Google Shape;36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426145"/>
            <a:ext cx="4283132" cy="607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3889" y="4532344"/>
            <a:ext cx="888744" cy="818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100" name="Google Shape;100;p2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Calibri"/>
                <a:buNone/>
              </a:pPr>
              <a:r>
                <a:rPr b="0" i="0" lang="nl-NL" sz="35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 onderzoekscyclus</a:t>
              </a:r>
              <a:endParaRPr b="0" i="0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al user interface, application, Teams&#10;&#10;Description automatically generated" id="102" name="Google Shape;102;p2"/>
          <p:cNvPicPr preferRelativeResize="0"/>
          <p:nvPr/>
        </p:nvPicPr>
        <p:blipFill rotWithShape="1">
          <a:blip r:embed="rId4">
            <a:alphaModFix/>
          </a:blip>
          <a:srcRect b="59353" l="0" r="0" t="0"/>
          <a:stretch/>
        </p:blipFill>
        <p:spPr>
          <a:xfrm>
            <a:off x="641267" y="1977389"/>
            <a:ext cx="10909465" cy="314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9009446" y="2288854"/>
            <a:ext cx="2280291" cy="2280291"/>
          </a:xfrm>
          <a:prstGeom prst="rect">
            <a:avLst/>
          </a:prstGeom>
          <a:noFill/>
          <a:ln cap="flat" cmpd="sng" w="76200">
            <a:solidFill>
              <a:srgbClr val="4E2B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518585" y="1657913"/>
            <a:ext cx="151258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500"/>
              <a:buFont typeface="Calibri"/>
              <a:buNone/>
            </a:pPr>
            <a:r>
              <a:rPr b="1" i="0" lang="nl-NL" sz="35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Les 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en tekening van een lamp met gekreukt geel papier als licht"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81029" y="744669"/>
            <a:ext cx="7887916" cy="564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5031996" y="2086859"/>
            <a:ext cx="616373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35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Presentatie maken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3571874" y="295283"/>
            <a:ext cx="5048251" cy="675845"/>
            <a:chOff x="1989016" y="5086739"/>
            <a:chExt cx="8134593" cy="633231"/>
          </a:xfrm>
        </p:grpSpPr>
        <p:sp>
          <p:nvSpPr>
            <p:cNvPr id="113" name="Google Shape;113;p3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989016" y="5086739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Wat gaan we doen?</a:t>
              </a:r>
              <a:endParaRPr/>
            </a:p>
          </p:txBody>
        </p:sp>
      </p:grpSp>
      <p:pic>
        <p:nvPicPr>
          <p:cNvPr descr="Badge: 1 met effen opvulling"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2586" y="194513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met effen opvulling" id="116" name="Google Shape;1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2586" y="35691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7">
            <a:alphaModFix/>
          </a:blip>
          <a:srcRect b="31958" l="34503" r="52373" t="35051"/>
          <a:stretch/>
        </p:blipFill>
        <p:spPr>
          <a:xfrm>
            <a:off x="9661205" y="3400786"/>
            <a:ext cx="876219" cy="123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8">
            <a:alphaModFix/>
          </a:blip>
          <a:srcRect b="28110" l="35990" r="53272" t="48085"/>
          <a:stretch/>
        </p:blipFill>
        <p:spPr>
          <a:xfrm>
            <a:off x="9560729" y="1773989"/>
            <a:ext cx="977725" cy="12192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4878786" y="3712057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Onderzoek presenteren!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4"/>
          <p:cNvGrpSpPr/>
          <p:nvPr/>
        </p:nvGrpSpPr>
        <p:grpSpPr>
          <a:xfrm>
            <a:off x="3571874" y="295283"/>
            <a:ext cx="5048251" cy="675845"/>
            <a:chOff x="1989016" y="5086739"/>
            <a:chExt cx="8134593" cy="633231"/>
          </a:xfrm>
        </p:grpSpPr>
        <p:sp>
          <p:nvSpPr>
            <p:cNvPr id="126" name="Google Shape;126;p4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1989016" y="5086739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Uitleg voorbereiden</a:t>
              </a:r>
              <a:endParaRPr/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261788" y="1229783"/>
            <a:ext cx="6315621" cy="4760882"/>
            <a:chOff x="402902" y="5"/>
            <a:chExt cx="6315621" cy="4760882"/>
          </a:xfrm>
        </p:grpSpPr>
        <p:sp>
          <p:nvSpPr>
            <p:cNvPr id="129" name="Google Shape;129;p4"/>
            <p:cNvSpPr/>
            <p:nvPr/>
          </p:nvSpPr>
          <p:spPr>
            <a:xfrm rot="2562260">
              <a:off x="2252179" y="3335601"/>
              <a:ext cx="720792" cy="5783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0" name="Google Shape;130;p4"/>
            <p:cNvSpPr/>
            <p:nvPr/>
          </p:nvSpPr>
          <p:spPr>
            <a:xfrm>
              <a:off x="2347733" y="2352093"/>
              <a:ext cx="801454" cy="5783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1" name="Google Shape;131;p4"/>
            <p:cNvSpPr/>
            <p:nvPr/>
          </p:nvSpPr>
          <p:spPr>
            <a:xfrm rot="-2563399">
              <a:off x="2252041" y="1367861"/>
              <a:ext cx="721222" cy="5783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2" name="Google Shape;132;p4"/>
            <p:cNvSpPr/>
            <p:nvPr/>
          </p:nvSpPr>
          <p:spPr>
            <a:xfrm>
              <a:off x="402902" y="1236991"/>
              <a:ext cx="2288036" cy="2288036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695424" y="5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2896469" y="201050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4205528" y="5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4205528" y="5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1" i="0" sz="32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149187" y="1694599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3350232" y="1895644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659291" y="1694599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4659291" y="1694599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1" i="0" sz="32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695424" y="3388066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2896469" y="3589111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205528" y="3388066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4205528" y="3388066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1" i="0" sz="32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hatten met effen opvulling"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9498" y="147011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s met effen opvulling" id="146" name="Google Shape;14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8316" y="31650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scherm silhouet" id="147" name="Google Shape;14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2126" y="485991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, Teams&#10;&#10;Description automatically generated" id="148" name="Google Shape;148;p4"/>
          <p:cNvPicPr preferRelativeResize="0"/>
          <p:nvPr/>
        </p:nvPicPr>
        <p:blipFill rotWithShape="1">
          <a:blip r:embed="rId7">
            <a:alphaModFix/>
          </a:blip>
          <a:srcRect b="60717" l="79277" r="4951" t="0"/>
          <a:stretch/>
        </p:blipFill>
        <p:spPr>
          <a:xfrm>
            <a:off x="1046481" y="1335641"/>
            <a:ext cx="2763017" cy="48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5241017" y="1545249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Wat ga je vertellen?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703663" y="3295317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Voor wie?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286333" y="4997280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Met welke tools?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5"/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158" name="Google Shape;158;p5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Wat ga je vertellen?</a:t>
              </a:r>
              <a:endParaRPr/>
            </a:p>
          </p:txBody>
        </p:sp>
      </p:grp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b="31958" l="34503" r="52373" t="35051"/>
          <a:stretch/>
        </p:blipFill>
        <p:spPr>
          <a:xfrm>
            <a:off x="1432873" y="1789298"/>
            <a:ext cx="2318995" cy="327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: 1 met effen opvulling" id="161" name="Google Shape;16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7954" y="16049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met effen opvulling" id="162" name="Google Shape;16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7954" y="296498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4922353" y="1656735"/>
            <a:ext cx="6667583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Onderzoeksvraag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30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Wat heb je onderzocht?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4922354" y="2992129"/>
            <a:ext cx="6667583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30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Hoe heb je dat onderzocht?</a:t>
            </a:r>
            <a:endParaRPr/>
          </a:p>
        </p:txBody>
      </p:sp>
      <p:pic>
        <p:nvPicPr>
          <p:cNvPr descr="Badge 3 met effen opvulling" id="165" name="Google Shape;16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17389" y="42868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4942776" y="4285173"/>
            <a:ext cx="6667583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Conclusie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-NL" sz="30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Wat ben je te weten gekomen?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3617191" y="341862"/>
            <a:ext cx="5002934" cy="629270"/>
          </a:xfrm>
          <a:prstGeom prst="roundRect">
            <a:avLst>
              <a:gd fmla="val 16667" name="adj"/>
            </a:avLst>
          </a:prstGeom>
          <a:solidFill>
            <a:srgbClr val="4E2B79"/>
          </a:solidFill>
          <a:ln>
            <a:noFill/>
          </a:ln>
          <a:effectLst>
            <a:outerShdw blurRad="101600" rotWithShape="0" algn="tl" dir="2700000" dist="76200">
              <a:srgbClr val="000000">
                <a:alpha val="5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3558225" y="341851"/>
            <a:ext cx="5162693" cy="638949"/>
            <a:chOff x="1967021" y="5130378"/>
            <a:chExt cx="8319002" cy="598662"/>
          </a:xfrm>
        </p:grpSpPr>
        <p:sp>
          <p:nvSpPr>
            <p:cNvPr id="174" name="Google Shape;174;p6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1967021" y="5137881"/>
              <a:ext cx="831900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Voor wie?</a:t>
              </a:r>
              <a:endParaRPr/>
            </a:p>
          </p:txBody>
        </p:sp>
      </p:grpSp>
      <p:grpSp>
        <p:nvGrpSpPr>
          <p:cNvPr id="176" name="Google Shape;176;p6"/>
          <p:cNvGrpSpPr/>
          <p:nvPr/>
        </p:nvGrpSpPr>
        <p:grpSpPr>
          <a:xfrm>
            <a:off x="645946" y="3944758"/>
            <a:ext cx="1787480" cy="1831479"/>
            <a:chOff x="3558225" y="3775444"/>
            <a:chExt cx="1372821" cy="1372821"/>
          </a:xfrm>
        </p:grpSpPr>
        <p:grpSp>
          <p:nvGrpSpPr>
            <p:cNvPr id="177" name="Google Shape;177;p6"/>
            <p:cNvGrpSpPr/>
            <p:nvPr/>
          </p:nvGrpSpPr>
          <p:grpSpPr>
            <a:xfrm>
              <a:off x="3558225" y="3775444"/>
              <a:ext cx="1372821" cy="1372821"/>
              <a:chOff x="3149187" y="1694599"/>
              <a:chExt cx="1372821" cy="1372821"/>
            </a:xfrm>
          </p:grpSpPr>
          <p:sp>
            <p:nvSpPr>
              <p:cNvPr id="178" name="Google Shape;178;p6"/>
              <p:cNvSpPr/>
              <p:nvPr/>
            </p:nvSpPr>
            <p:spPr>
              <a:xfrm>
                <a:off x="3149187" y="1694599"/>
                <a:ext cx="1372821" cy="1372821"/>
              </a:xfrm>
              <a:prstGeom prst="ellipse">
                <a:avLst/>
              </a:prstGeom>
              <a:solidFill>
                <a:srgbClr val="4E2B79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6"/>
              <p:cNvSpPr txBox="1"/>
              <p:nvPr/>
            </p:nvSpPr>
            <p:spPr>
              <a:xfrm>
                <a:off x="3350232" y="1895644"/>
                <a:ext cx="970731" cy="970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000" lIns="40000" spcFirstLastPara="1" rIns="40000" wrap="square" tIns="4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300"/>
                  <a:buFont typeface="Calibri"/>
                  <a:buNone/>
                </a:pPr>
                <a:r>
                  <a:t/>
                </a:r>
                <a:endParaRPr sz="6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School girl with solid fill" id="180" name="Google Shape;18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87435" y="397648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6"/>
          <p:cNvGrpSpPr/>
          <p:nvPr/>
        </p:nvGrpSpPr>
        <p:grpSpPr>
          <a:xfrm>
            <a:off x="4089626" y="4821612"/>
            <a:ext cx="1372821" cy="1372821"/>
            <a:chOff x="7466379" y="4482679"/>
            <a:chExt cx="1372821" cy="1372821"/>
          </a:xfrm>
        </p:grpSpPr>
        <p:grpSp>
          <p:nvGrpSpPr>
            <p:cNvPr id="182" name="Google Shape;182;p6"/>
            <p:cNvGrpSpPr/>
            <p:nvPr/>
          </p:nvGrpSpPr>
          <p:grpSpPr>
            <a:xfrm>
              <a:off x="7466379" y="4482679"/>
              <a:ext cx="1372821" cy="1372821"/>
              <a:chOff x="3149187" y="1694599"/>
              <a:chExt cx="1372821" cy="1372821"/>
            </a:xfrm>
          </p:grpSpPr>
          <p:sp>
            <p:nvSpPr>
              <p:cNvPr id="183" name="Google Shape;183;p6"/>
              <p:cNvSpPr/>
              <p:nvPr/>
            </p:nvSpPr>
            <p:spPr>
              <a:xfrm>
                <a:off x="3149187" y="1694599"/>
                <a:ext cx="1372821" cy="1372821"/>
              </a:xfrm>
              <a:prstGeom prst="ellipse">
                <a:avLst/>
              </a:prstGeom>
              <a:solidFill>
                <a:srgbClr val="4E2B79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6"/>
              <p:cNvSpPr txBox="1"/>
              <p:nvPr/>
            </p:nvSpPr>
            <p:spPr>
              <a:xfrm>
                <a:off x="3350232" y="1895644"/>
                <a:ext cx="970731" cy="970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000" lIns="40000" spcFirstLastPara="1" rIns="40000" wrap="square" tIns="4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300"/>
                  <a:buFont typeface="Calibri"/>
                  <a:buNone/>
                </a:pPr>
                <a:r>
                  <a:t/>
                </a:r>
                <a:endParaRPr sz="6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Man with cane with solid fill" id="185" name="Google Shape;18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95589" y="472497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6"/>
          <p:cNvGrpSpPr/>
          <p:nvPr/>
        </p:nvGrpSpPr>
        <p:grpSpPr>
          <a:xfrm>
            <a:off x="2500703" y="1233604"/>
            <a:ext cx="2857758" cy="2857758"/>
            <a:chOff x="2692111" y="1127681"/>
            <a:chExt cx="2857758" cy="2857758"/>
          </a:xfrm>
        </p:grpSpPr>
        <p:sp>
          <p:nvSpPr>
            <p:cNvPr id="187" name="Google Shape;187;p6"/>
            <p:cNvSpPr/>
            <p:nvPr/>
          </p:nvSpPr>
          <p:spPr>
            <a:xfrm>
              <a:off x="2692111" y="1127681"/>
              <a:ext cx="2857758" cy="2857758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User Crown Male with solid fill" id="188" name="Google Shape;18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75463" y="1632355"/>
              <a:ext cx="1775947" cy="20105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6"/>
          <p:cNvGrpSpPr/>
          <p:nvPr/>
        </p:nvGrpSpPr>
        <p:grpSpPr>
          <a:xfrm>
            <a:off x="8463521" y="1200949"/>
            <a:ext cx="2072736" cy="2072736"/>
            <a:chOff x="9235908" y="2321618"/>
            <a:chExt cx="2324093" cy="2324093"/>
          </a:xfrm>
        </p:grpSpPr>
        <p:sp>
          <p:nvSpPr>
            <p:cNvPr id="190" name="Google Shape;190;p6"/>
            <p:cNvSpPr/>
            <p:nvPr/>
          </p:nvSpPr>
          <p:spPr>
            <a:xfrm>
              <a:off x="9235908" y="2321618"/>
              <a:ext cx="2324093" cy="2324093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lassroom with solid fill" id="191" name="Google Shape;191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13771" y="2837588"/>
              <a:ext cx="1368365" cy="13683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6"/>
          <p:cNvGrpSpPr/>
          <p:nvPr/>
        </p:nvGrpSpPr>
        <p:grpSpPr>
          <a:xfrm>
            <a:off x="5685036" y="2515879"/>
            <a:ext cx="2859546" cy="2857758"/>
            <a:chOff x="6543678" y="3504064"/>
            <a:chExt cx="2324093" cy="2324093"/>
          </a:xfrm>
        </p:grpSpPr>
        <p:sp>
          <p:nvSpPr>
            <p:cNvPr id="193" name="Google Shape;193;p6"/>
            <p:cNvSpPr/>
            <p:nvPr/>
          </p:nvSpPr>
          <p:spPr>
            <a:xfrm>
              <a:off x="6543678" y="3504064"/>
              <a:ext cx="2324093" cy="2324093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ientist female with solid fill" id="194" name="Google Shape;194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91808" y="4181285"/>
              <a:ext cx="1442075" cy="144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om with solid fill" id="195" name="Google Shape;195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858126" y="3954263"/>
              <a:ext cx="495784" cy="495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lask with solid fill" id="196" name="Google Shape;196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23968" y="4025636"/>
              <a:ext cx="624616" cy="624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6"/>
          <p:cNvGrpSpPr/>
          <p:nvPr/>
        </p:nvGrpSpPr>
        <p:grpSpPr>
          <a:xfrm>
            <a:off x="10366970" y="2913242"/>
            <a:ext cx="1372821" cy="1372821"/>
            <a:chOff x="3149187" y="1694599"/>
            <a:chExt cx="1372821" cy="1372821"/>
          </a:xfrm>
        </p:grpSpPr>
        <p:sp>
          <p:nvSpPr>
            <p:cNvPr id="198" name="Google Shape;198;p6"/>
            <p:cNvSpPr/>
            <p:nvPr/>
          </p:nvSpPr>
          <p:spPr>
            <a:xfrm>
              <a:off x="3149187" y="1694599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3350232" y="1895644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315090" y="1200949"/>
            <a:ext cx="1745293" cy="1712293"/>
            <a:chOff x="6370387" y="1338743"/>
            <a:chExt cx="1745293" cy="1712293"/>
          </a:xfrm>
        </p:grpSpPr>
        <p:grpSp>
          <p:nvGrpSpPr>
            <p:cNvPr id="201" name="Google Shape;201;p6"/>
            <p:cNvGrpSpPr/>
            <p:nvPr/>
          </p:nvGrpSpPr>
          <p:grpSpPr>
            <a:xfrm>
              <a:off x="6370387" y="1338743"/>
              <a:ext cx="1745293" cy="1712293"/>
              <a:chOff x="3149187" y="1694599"/>
              <a:chExt cx="1372821" cy="1372821"/>
            </a:xfrm>
          </p:grpSpPr>
          <p:sp>
            <p:nvSpPr>
              <p:cNvPr id="202" name="Google Shape;202;p6"/>
              <p:cNvSpPr/>
              <p:nvPr/>
            </p:nvSpPr>
            <p:spPr>
              <a:xfrm>
                <a:off x="3149187" y="1694599"/>
                <a:ext cx="1372821" cy="1372821"/>
              </a:xfrm>
              <a:prstGeom prst="ellipse">
                <a:avLst/>
              </a:prstGeom>
              <a:solidFill>
                <a:srgbClr val="4E2B79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6"/>
              <p:cNvSpPr txBox="1"/>
              <p:nvPr/>
            </p:nvSpPr>
            <p:spPr>
              <a:xfrm>
                <a:off x="3350232" y="1895644"/>
                <a:ext cx="970731" cy="970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000" lIns="40000" spcFirstLastPara="1" rIns="40000" wrap="square" tIns="4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300"/>
                  <a:buFont typeface="Calibri"/>
                  <a:buNone/>
                </a:pPr>
                <a:r>
                  <a:t/>
                </a:r>
                <a:endParaRPr sz="6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Conductor male with solid fill" id="204" name="Google Shape;204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661052" y="1518933"/>
              <a:ext cx="1167922" cy="11679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6"/>
          <p:cNvGrpSpPr/>
          <p:nvPr/>
        </p:nvGrpSpPr>
        <p:grpSpPr>
          <a:xfrm>
            <a:off x="8847040" y="4299942"/>
            <a:ext cx="1519930" cy="1557343"/>
            <a:chOff x="3149187" y="1694599"/>
            <a:chExt cx="1372821" cy="1372821"/>
          </a:xfrm>
        </p:grpSpPr>
        <p:sp>
          <p:nvSpPr>
            <p:cNvPr id="206" name="Google Shape;206;p6"/>
            <p:cNvSpPr/>
            <p:nvPr/>
          </p:nvSpPr>
          <p:spPr>
            <a:xfrm>
              <a:off x="3149187" y="1694599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3350232" y="1895644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Man with baby with solid fill" id="208" name="Google Shape;20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146716" y="462141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by with solid fill" id="209" name="Google Shape;209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680317" y="3263057"/>
            <a:ext cx="746125" cy="7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7"/>
          <p:cNvGrpSpPr/>
          <p:nvPr/>
        </p:nvGrpSpPr>
        <p:grpSpPr>
          <a:xfrm>
            <a:off x="8579520" y="4407995"/>
            <a:ext cx="1101096" cy="1101096"/>
            <a:chOff x="3149187" y="1694599"/>
            <a:chExt cx="1372821" cy="1372821"/>
          </a:xfrm>
        </p:grpSpPr>
        <p:sp>
          <p:nvSpPr>
            <p:cNvPr id="216" name="Google Shape;216;p7"/>
            <p:cNvSpPr/>
            <p:nvPr/>
          </p:nvSpPr>
          <p:spPr>
            <a:xfrm>
              <a:off x="3149187" y="1694599"/>
              <a:ext cx="1372821" cy="1372821"/>
            </a:xfrm>
            <a:prstGeom prst="ellipse">
              <a:avLst/>
            </a:prstGeom>
            <a:solidFill>
              <a:srgbClr val="4E2B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3350232" y="1895644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2051046" y="4448628"/>
            <a:ext cx="1107371" cy="1107371"/>
            <a:chOff x="3149187" y="1694599"/>
            <a:chExt cx="1372821" cy="1372821"/>
          </a:xfrm>
        </p:grpSpPr>
        <p:sp>
          <p:nvSpPr>
            <p:cNvPr id="219" name="Google Shape;219;p7"/>
            <p:cNvSpPr/>
            <p:nvPr/>
          </p:nvSpPr>
          <p:spPr>
            <a:xfrm>
              <a:off x="3149187" y="1694599"/>
              <a:ext cx="1372821" cy="1372821"/>
            </a:xfrm>
            <a:prstGeom prst="ellipse">
              <a:avLst/>
            </a:prstGeom>
            <a:solidFill>
              <a:srgbClr val="4E2B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3350232" y="1895644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7"/>
          <p:cNvSpPr/>
          <p:nvPr/>
        </p:nvSpPr>
        <p:spPr>
          <a:xfrm>
            <a:off x="3617191" y="341862"/>
            <a:ext cx="5002934" cy="629270"/>
          </a:xfrm>
          <a:prstGeom prst="roundRect">
            <a:avLst>
              <a:gd fmla="val 16667" name="adj"/>
            </a:avLst>
          </a:prstGeom>
          <a:solidFill>
            <a:srgbClr val="4E2B79"/>
          </a:solidFill>
          <a:ln>
            <a:noFill/>
          </a:ln>
          <a:effectLst>
            <a:outerShdw blurRad="101600" rotWithShape="0" algn="tl" dir="2700000" dist="76200">
              <a:srgbClr val="000000">
                <a:alpha val="5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7"/>
          <p:cNvGrpSpPr/>
          <p:nvPr/>
        </p:nvGrpSpPr>
        <p:grpSpPr>
          <a:xfrm>
            <a:off x="3548951" y="341858"/>
            <a:ext cx="5226558" cy="652625"/>
            <a:chOff x="1952077" y="5130378"/>
            <a:chExt cx="8421913" cy="611475"/>
          </a:xfrm>
        </p:grpSpPr>
        <p:sp>
          <p:nvSpPr>
            <p:cNvPr id="223" name="Google Shape;223;p7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1952077" y="5150694"/>
              <a:ext cx="8421913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 welke tool?</a:t>
              </a:r>
              <a:endParaRPr/>
            </a:p>
          </p:txBody>
        </p:sp>
      </p:grpSp>
      <p:grpSp>
        <p:nvGrpSpPr>
          <p:cNvPr id="225" name="Google Shape;225;p7"/>
          <p:cNvGrpSpPr/>
          <p:nvPr/>
        </p:nvGrpSpPr>
        <p:grpSpPr>
          <a:xfrm>
            <a:off x="1896706" y="1215297"/>
            <a:ext cx="3676202" cy="4558721"/>
            <a:chOff x="259845" y="1530429"/>
            <a:chExt cx="3676202" cy="4558721"/>
          </a:xfrm>
        </p:grpSpPr>
        <p:grpSp>
          <p:nvGrpSpPr>
            <p:cNvPr id="226" name="Google Shape;226;p7"/>
            <p:cNvGrpSpPr/>
            <p:nvPr/>
          </p:nvGrpSpPr>
          <p:grpSpPr>
            <a:xfrm>
              <a:off x="462262" y="2455840"/>
              <a:ext cx="3473785" cy="3330410"/>
              <a:chOff x="2581626" y="1812143"/>
              <a:chExt cx="3473785" cy="3330410"/>
            </a:xfrm>
          </p:grpSpPr>
          <p:sp>
            <p:nvSpPr>
              <p:cNvPr id="227" name="Google Shape;227;p7"/>
              <p:cNvSpPr txBox="1"/>
              <p:nvPr/>
            </p:nvSpPr>
            <p:spPr>
              <a:xfrm>
                <a:off x="2824364" y="1812143"/>
                <a:ext cx="3231047" cy="170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457200" lvl="0" marL="4572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4E2B79"/>
                  </a:buClr>
                  <a:buSzPts val="3500"/>
                  <a:buFont typeface="Arial"/>
                  <a:buChar char="•"/>
                </a:pPr>
                <a:r>
                  <a:rPr b="1" lang="nl-NL" sz="3500">
                    <a:solidFill>
                      <a:srgbClr val="4E2B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Powerpoint</a:t>
                </a:r>
                <a:endParaRPr b="1" sz="3500">
                  <a:solidFill>
                    <a:srgbClr val="4E2B7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457200" lvl="0" marL="4572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4E2B79"/>
                  </a:buClr>
                  <a:buSzPts val="3500"/>
                  <a:buFont typeface="Arial"/>
                  <a:buChar char="•"/>
                </a:pPr>
                <a:r>
                  <a:rPr b="1" lang="nl-NL" sz="3500">
                    <a:solidFill>
                      <a:srgbClr val="4E2B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Poster</a:t>
                </a:r>
                <a:endParaRPr/>
              </a:p>
              <a:p>
                <a:pPr indent="-457200" lvl="0" marL="4572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4E2B79"/>
                  </a:buClr>
                  <a:buSzPts val="3500"/>
                  <a:buFont typeface="Arial"/>
                  <a:buChar char="•"/>
                </a:pPr>
                <a:r>
                  <a:rPr b="1" lang="nl-NL" sz="3500">
                    <a:solidFill>
                      <a:srgbClr val="4E2B7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Tekening</a:t>
                </a:r>
                <a:endParaRPr/>
              </a:p>
            </p:txBody>
          </p:sp>
          <p:pic>
            <p:nvPicPr>
              <p:cNvPr descr="Teacher with solid fill" id="228" name="Google Shape;228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581626" y="422815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9" name="Google Shape;229;p7"/>
            <p:cNvSpPr/>
            <p:nvPr/>
          </p:nvSpPr>
          <p:spPr>
            <a:xfrm>
              <a:off x="259845" y="1530429"/>
              <a:ext cx="3647097" cy="4558721"/>
            </a:xfrm>
            <a:prstGeom prst="rect">
              <a:avLst/>
            </a:prstGeom>
            <a:noFill/>
            <a:ln cap="flat" cmpd="sng" w="76200">
              <a:solidFill>
                <a:srgbClr val="4E2B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7"/>
          <p:cNvGrpSpPr/>
          <p:nvPr/>
        </p:nvGrpSpPr>
        <p:grpSpPr>
          <a:xfrm>
            <a:off x="6474052" y="1215297"/>
            <a:ext cx="3504731" cy="4557703"/>
            <a:chOff x="8457194" y="1174355"/>
            <a:chExt cx="3504731" cy="4557703"/>
          </a:xfrm>
        </p:grpSpPr>
        <p:pic>
          <p:nvPicPr>
            <p:cNvPr descr="Chat with solid fill" id="231" name="Google Shape;23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56010" y="45041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7"/>
            <p:cNvSpPr/>
            <p:nvPr/>
          </p:nvSpPr>
          <p:spPr>
            <a:xfrm>
              <a:off x="8457194" y="1174355"/>
              <a:ext cx="3504731" cy="4557703"/>
            </a:xfrm>
            <a:prstGeom prst="rect">
              <a:avLst/>
            </a:prstGeom>
            <a:noFill/>
            <a:ln cap="flat" cmpd="sng" w="76200">
              <a:solidFill>
                <a:srgbClr val="4E2B7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7"/>
          <p:cNvSpPr txBox="1"/>
          <p:nvPr/>
        </p:nvSpPr>
        <p:spPr>
          <a:xfrm>
            <a:off x="7125248" y="2140708"/>
            <a:ext cx="3231047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500"/>
              <a:buFont typeface="Arial"/>
              <a:buChar char="•"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Vlog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500"/>
              <a:buFont typeface="Arial"/>
              <a:buChar char="•"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Filmpje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E2B79"/>
              </a:buClr>
              <a:buSzPts val="3500"/>
              <a:buFont typeface="Arial"/>
              <a:buChar char="•"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Speech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8"/>
          <p:cNvGrpSpPr/>
          <p:nvPr/>
        </p:nvGrpSpPr>
        <p:grpSpPr>
          <a:xfrm>
            <a:off x="3571874" y="295283"/>
            <a:ext cx="5048251" cy="675845"/>
            <a:chOff x="1989016" y="5086739"/>
            <a:chExt cx="8134593" cy="633231"/>
          </a:xfrm>
        </p:grpSpPr>
        <p:sp>
          <p:nvSpPr>
            <p:cNvPr id="240" name="Google Shape;240;p8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 txBox="1"/>
            <p:nvPr/>
          </p:nvSpPr>
          <p:spPr>
            <a:xfrm>
              <a:off x="1989016" y="5086739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Aan de slag!</a:t>
              </a:r>
              <a:endParaRPr/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1261788" y="1229783"/>
            <a:ext cx="6315621" cy="4760882"/>
            <a:chOff x="402902" y="5"/>
            <a:chExt cx="6315621" cy="4760882"/>
          </a:xfrm>
        </p:grpSpPr>
        <p:sp>
          <p:nvSpPr>
            <p:cNvPr id="243" name="Google Shape;243;p8"/>
            <p:cNvSpPr/>
            <p:nvPr/>
          </p:nvSpPr>
          <p:spPr>
            <a:xfrm rot="2562260">
              <a:off x="2252179" y="3335601"/>
              <a:ext cx="720792" cy="5783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4" name="Google Shape;244;p8"/>
            <p:cNvSpPr/>
            <p:nvPr/>
          </p:nvSpPr>
          <p:spPr>
            <a:xfrm>
              <a:off x="2347733" y="2352093"/>
              <a:ext cx="801454" cy="5783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5" name="Google Shape;245;p8"/>
            <p:cNvSpPr/>
            <p:nvPr/>
          </p:nvSpPr>
          <p:spPr>
            <a:xfrm rot="-2563399">
              <a:off x="2252041" y="1367861"/>
              <a:ext cx="721222" cy="5783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6" name="Google Shape;246;p8"/>
            <p:cNvSpPr/>
            <p:nvPr/>
          </p:nvSpPr>
          <p:spPr>
            <a:xfrm>
              <a:off x="402902" y="1236991"/>
              <a:ext cx="2288036" cy="2288036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695424" y="5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 txBox="1"/>
            <p:nvPr/>
          </p:nvSpPr>
          <p:spPr>
            <a:xfrm>
              <a:off x="2896469" y="201050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4205528" y="5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4205528" y="5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1" i="0" sz="32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149187" y="1694599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3350232" y="1895644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659291" y="1694599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4659291" y="1694599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1" i="0" sz="32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695424" y="3388066"/>
              <a:ext cx="1372821" cy="1372821"/>
            </a:xfrm>
            <a:prstGeom prst="ellipse">
              <a:avLst/>
            </a:prstGeom>
            <a:solidFill>
              <a:srgbClr val="4E2B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2896469" y="3589111"/>
              <a:ext cx="970731" cy="970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00" lIns="40000" spcFirstLastPara="1" rIns="40000" wrap="square" tIns="4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Calibri"/>
                <a:buNone/>
              </a:pPr>
              <a:r>
                <a:t/>
              </a:r>
              <a:endParaRPr sz="6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205528" y="3388066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4205528" y="3388066"/>
              <a:ext cx="2059232" cy="1372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1" i="0" sz="3200" u="none" cap="none" strike="noStrike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hatten met effen opvulling" id="259" name="Google Shape;2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9498" y="147011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s met effen opvulling" id="260" name="Google Shape;2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8316" y="31650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scherm silhouet" id="261" name="Google Shape;2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2126" y="485991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, Teams&#10;&#10;Description automatically generated" id="262" name="Google Shape;262;p8"/>
          <p:cNvPicPr preferRelativeResize="0"/>
          <p:nvPr/>
        </p:nvPicPr>
        <p:blipFill rotWithShape="1">
          <a:blip r:embed="rId7">
            <a:alphaModFix/>
          </a:blip>
          <a:srcRect b="60717" l="79277" r="4951" t="0"/>
          <a:stretch/>
        </p:blipFill>
        <p:spPr>
          <a:xfrm>
            <a:off x="1046481" y="1335641"/>
            <a:ext cx="2763017" cy="48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 txBox="1"/>
          <p:nvPr/>
        </p:nvSpPr>
        <p:spPr>
          <a:xfrm>
            <a:off x="5103722" y="1616208"/>
            <a:ext cx="66675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Stap 1: Bekijk werkblad 3.2</a:t>
            </a: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5541534" y="3306744"/>
            <a:ext cx="70144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Stap 2: Trek een doelgroep kaartje</a:t>
            </a:r>
            <a:endParaRPr/>
          </a:p>
        </p:txBody>
      </p:sp>
      <p:sp>
        <p:nvSpPr>
          <p:cNvPr id="265" name="Google Shape;265;p8"/>
          <p:cNvSpPr txBox="1"/>
          <p:nvPr/>
        </p:nvSpPr>
        <p:spPr>
          <a:xfrm>
            <a:off x="5132716" y="4997280"/>
            <a:ext cx="779488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Stap 3: Welke tool ga je gebruiken?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	  Verzamel de spullen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dge Tick1 met effen opvulling" id="271" name="Google Shape;2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24" y="2088006"/>
            <a:ext cx="680709" cy="629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met effen opvulling" id="272" name="Google Shape;2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24" y="2764378"/>
            <a:ext cx="680709" cy="629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met effen opvulling" id="273" name="Google Shape;2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24" y="3440750"/>
            <a:ext cx="680709" cy="629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dge Tick1 met effen opvulling" id="274" name="Google Shape;27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24" y="4119478"/>
            <a:ext cx="680709" cy="62927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9"/>
          <p:cNvSpPr txBox="1"/>
          <p:nvPr/>
        </p:nvSpPr>
        <p:spPr>
          <a:xfrm>
            <a:off x="4983885" y="2063905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onderzoeksvraag</a:t>
            </a:r>
            <a:endParaRPr/>
          </a:p>
        </p:txBody>
      </p:sp>
      <p:sp>
        <p:nvSpPr>
          <p:cNvPr id="276" name="Google Shape;276;p9"/>
          <p:cNvSpPr txBox="1"/>
          <p:nvPr/>
        </p:nvSpPr>
        <p:spPr>
          <a:xfrm>
            <a:off x="4983885" y="2717276"/>
            <a:ext cx="666758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bronnen</a:t>
            </a:r>
            <a:endParaRPr/>
          </a:p>
        </p:txBody>
      </p:sp>
      <p:sp>
        <p:nvSpPr>
          <p:cNvPr id="277" name="Google Shape;277;p9"/>
          <p:cNvSpPr txBox="1"/>
          <p:nvPr/>
        </p:nvSpPr>
        <p:spPr>
          <a:xfrm>
            <a:off x="4983886" y="3393648"/>
            <a:ext cx="7110704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experiment</a:t>
            </a:r>
            <a:endParaRPr/>
          </a:p>
        </p:txBody>
      </p:sp>
      <p:sp>
        <p:nvSpPr>
          <p:cNvPr id="278" name="Google Shape;278;p9"/>
          <p:cNvSpPr txBox="1"/>
          <p:nvPr/>
        </p:nvSpPr>
        <p:spPr>
          <a:xfrm>
            <a:off x="4993320" y="4070020"/>
            <a:ext cx="6658148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500">
                <a:solidFill>
                  <a:srgbClr val="4E2B79"/>
                </a:solidFill>
                <a:latin typeface="Calibri"/>
                <a:ea typeface="Calibri"/>
                <a:cs typeface="Calibri"/>
                <a:sym typeface="Calibri"/>
              </a:rPr>
              <a:t>je conclusie</a:t>
            </a:r>
            <a:endParaRPr/>
          </a:p>
        </p:txBody>
      </p:sp>
      <p:pic>
        <p:nvPicPr>
          <p:cNvPr descr="Graphical user interface, application, Teams&#10;&#10;Description automatically generated" id="279" name="Google Shape;279;p9"/>
          <p:cNvPicPr preferRelativeResize="0"/>
          <p:nvPr/>
        </p:nvPicPr>
        <p:blipFill rotWithShape="1">
          <a:blip r:embed="rId5">
            <a:alphaModFix/>
          </a:blip>
          <a:srcRect b="72680" l="53226" r="29579" t="7343"/>
          <a:stretch/>
        </p:blipFill>
        <p:spPr>
          <a:xfrm>
            <a:off x="-160408" y="1627383"/>
            <a:ext cx="4404032" cy="362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9"/>
          <p:cNvGrpSpPr/>
          <p:nvPr/>
        </p:nvGrpSpPr>
        <p:grpSpPr>
          <a:xfrm>
            <a:off x="3571874" y="295283"/>
            <a:ext cx="5048251" cy="675845"/>
            <a:chOff x="1989016" y="5086739"/>
            <a:chExt cx="8134593" cy="633231"/>
          </a:xfrm>
        </p:grpSpPr>
        <p:sp>
          <p:nvSpPr>
            <p:cNvPr id="281" name="Google Shape;281;p9"/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>
                <a:gd fmla="val 16667" name="adj"/>
              </a:avLst>
            </a:prstGeom>
            <a:solidFill>
              <a:srgbClr val="4E2B79"/>
            </a:solidFill>
            <a:ln>
              <a:noFill/>
            </a:ln>
            <a:effectLst>
              <a:outerShdw blurRad="101600" rotWithShape="0" algn="tl" dir="2700000" dist="76200">
                <a:srgbClr val="000000">
                  <a:alpha val="5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1989016" y="5086739"/>
              <a:ext cx="8061572" cy="59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Maak je presentatie!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2021-06-03T04:50:41Z</dcterms:created>
  <dc:creator>Ben Drost</dc:creator>
</cp:coreProperties>
</file>